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6" r:id="rId1"/>
  </p:sldMasterIdLst>
  <p:sldIdLst>
    <p:sldId id="256" r:id="rId2"/>
    <p:sldId id="263" r:id="rId3"/>
    <p:sldId id="257" r:id="rId4"/>
    <p:sldId id="258" r:id="rId5"/>
    <p:sldId id="260" r:id="rId6"/>
    <p:sldId id="262" r:id="rId7"/>
    <p:sldId id="265" r:id="rId8"/>
    <p:sldId id="266" r:id="rId9"/>
    <p:sldId id="267" r:id="rId10"/>
    <p:sldId id="268" r:id="rId11"/>
    <p:sldId id="269" r:id="rId12"/>
    <p:sldId id="272" r:id="rId13"/>
    <p:sldId id="259" r:id="rId14"/>
    <p:sldId id="273" r:id="rId15"/>
    <p:sldId id="294" r:id="rId16"/>
    <p:sldId id="293" r:id="rId17"/>
    <p:sldId id="285" r:id="rId18"/>
    <p:sldId id="295" r:id="rId19"/>
    <p:sldId id="296" r:id="rId20"/>
    <p:sldId id="298" r:id="rId21"/>
    <p:sldId id="297" r:id="rId22"/>
    <p:sldId id="299" r:id="rId23"/>
    <p:sldId id="301" r:id="rId24"/>
    <p:sldId id="302" r:id="rId25"/>
    <p:sldId id="303" r:id="rId26"/>
    <p:sldId id="300" r:id="rId27"/>
    <p:sldId id="304" r:id="rId28"/>
    <p:sldId id="305" r:id="rId29"/>
    <p:sldId id="307" r:id="rId30"/>
    <p:sldId id="308" r:id="rId31"/>
    <p:sldId id="316" r:id="rId32"/>
    <p:sldId id="315" r:id="rId33"/>
    <p:sldId id="311" r:id="rId34"/>
    <p:sldId id="313" r:id="rId35"/>
    <p:sldId id="314" r:id="rId36"/>
    <p:sldId id="317" r:id="rId37"/>
    <p:sldId id="318" r:id="rId38"/>
    <p:sldId id="319" r:id="rId39"/>
    <p:sldId id="320" r:id="rId40"/>
    <p:sldId id="309" r:id="rId41"/>
    <p:sldId id="306" r:id="rId42"/>
    <p:sldId id="321" r:id="rId43"/>
    <p:sldId id="322" r:id="rId44"/>
    <p:sldId id="323" r:id="rId45"/>
    <p:sldId id="324" r:id="rId46"/>
    <p:sldId id="32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11"/>
    <p:restoredTop sz="94602"/>
  </p:normalViewPr>
  <p:slideViewPr>
    <p:cSldViewPr snapToGrid="0" snapToObjects="1" showGuides="1">
      <p:cViewPr varScale="1">
        <p:scale>
          <a:sx n="86" d="100"/>
          <a:sy n="86" d="100"/>
        </p:scale>
        <p:origin x="248" y="7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737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16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42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531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489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224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177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3035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98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31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953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557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www.linkedin.com/in/nongnoochr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nongnoochr/covid-buddy" TargetMode="External"/><Relationship Id="rId3" Type="http://schemas.openxmlformats.org/officeDocument/2006/relationships/image" Target="../media/image13.png"/><Relationship Id="rId7" Type="http://schemas.openxmlformats.org/officeDocument/2006/relationships/hyperlink" Target="https://covid-buddy.herokuapp.com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hyperlink" Target="https://devpost.com/software/covid-buddy-sqno5c" TargetMode="External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2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pectrum.ieee.org/how-the-boeing-737-max-disaster-looks-to-a-software-developer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jp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ngnoochr/covid-buddy.git" TargetMode="External"/><Relationship Id="rId2" Type="http://schemas.openxmlformats.org/officeDocument/2006/relationships/hyperlink" Target="https://github.com/nongnoochr/covid-budd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calhost:3000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wright.dev/" TargetMode="External"/><Relationship Id="rId2" Type="http://schemas.openxmlformats.org/officeDocument/2006/relationships/hyperlink" Target="https://jestjs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3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ngnoochr/covid-buddy/blob/main/client/src/services/QnAService.js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nongnoochr/covid-buddy/blob/main/client/src/__tests__/services/QnAService.test.js" TargetMode="Externa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ngnoochr/covid-buddy/blob/main/client/src/components/QnA/HCPInfo.js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nongnoochr/covid-buddy/blob/main/client/src/__tests__/components/HCPInfo.test.js" TargetMode="Externa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ngnoochr/covid-buddy/blob/main/client/src/App.js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nongnoochr/covid-buddy/blob/main/client/src/__tests__/App.test.js" TargetMode="Externa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57451028/jest-finds-tests-but-doesnt-collect-coverage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ngnoochr/covid-buddy/blob/main/server/Utils.js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nongnoochr/covid-buddy/blob/main/__tests__/server/Utils.test.js" TargetMode="Externa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oftware_testing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ngnoochr/covid-buddy/blob/main/__tests__/e2e/prodApp.test.js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ngnoochr/covid-buddy/tree/main/artifacts" TargetMode="External"/><Relationship Id="rId2" Type="http://schemas.openxmlformats.org/officeDocument/2006/relationships/hyperlink" Target="https://github.com/nongnoochr/covid-buddy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laywright.dev/" TargetMode="External"/><Relationship Id="rId4" Type="http://schemas.openxmlformats.org/officeDocument/2006/relationships/hyperlink" Target="https://jestjs.io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3" descr="Different science and technology icons on a green background">
            <a:extLst>
              <a:ext uri="{FF2B5EF4-FFF2-40B4-BE49-F238E27FC236}">
                <a16:creationId xmlns:a16="http://schemas.microsoft.com/office/drawing/2014/main" id="{37654A19-A1F8-4B80-90F1-031AF95700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1" t="22442" r="-1" b="4260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55BE2824-A619-43D4-8CEE-814E76EAC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blipFill dpi="0" rotWithShape="1">
            <a:blip r:embed="rId3">
              <a:alphaModFix amt="17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254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F757314-8028-429F-A691-15514DF11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2531684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36">
            <a:extLst>
              <a:ext uri="{FF2B5EF4-FFF2-40B4-BE49-F238E27FC236}">
                <a16:creationId xmlns:a16="http://schemas.microsoft.com/office/drawing/2014/main" id="{CCFB0F09-9A6D-4393-94DE-D19BB32FF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2669517"/>
            <a:ext cx="10222992" cy="2743200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38">
            <a:extLst>
              <a:ext uri="{FF2B5EF4-FFF2-40B4-BE49-F238E27FC236}">
                <a16:creationId xmlns:a16="http://schemas.microsoft.com/office/drawing/2014/main" id="{C1A8FF86-3729-44D9-9029-E0816A7E2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484434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924F705-30C0-4ED8-9364-62609FAD4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5253661"/>
            <a:ext cx="1080904" cy="1080902"/>
            <a:chOff x="9685338" y="4460675"/>
            <a:chExt cx="1080904" cy="1080902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011EC6B-5921-4E83-802A-C8EDBFF94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6591F3A-6CC6-475E-B681-19B2E17DC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88FCF0-EFCA-1C49-8D51-9DD161E700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2612367"/>
            <a:ext cx="9966960" cy="3017156"/>
          </a:xfrm>
        </p:spPr>
        <p:txBody>
          <a:bodyPr>
            <a:normAutofit/>
          </a:bodyPr>
          <a:lstStyle/>
          <a:p>
            <a:r>
              <a:rPr lang="en-US" dirty="0"/>
              <a:t>Automated Testing for Web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10267F-1F58-1848-A223-724CD5E963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5565117"/>
            <a:ext cx="7891272" cy="620015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By </a:t>
            </a:r>
            <a:r>
              <a:rPr lang="en-US" sz="2000" dirty="0" err="1">
                <a:solidFill>
                  <a:schemeClr val="bg1"/>
                </a:solidFill>
              </a:rPr>
              <a:t>Nongnooch</a:t>
            </a:r>
            <a:r>
              <a:rPr lang="en-US" sz="2000" dirty="0">
                <a:solidFill>
                  <a:schemeClr val="bg1"/>
                </a:solidFill>
              </a:rPr>
              <a:t> Roongpiboonsopit</a:t>
            </a:r>
          </a:p>
          <a:p>
            <a:r>
              <a:rPr lang="en-US" sz="2000" dirty="0">
                <a:solidFill>
                  <a:schemeClr val="bg1"/>
                </a:solidFill>
              </a:rPr>
              <a:t>August 14</a:t>
            </a:r>
            <a:r>
              <a:rPr lang="en-US" sz="2000" baseline="30000" dirty="0">
                <a:solidFill>
                  <a:schemeClr val="bg1"/>
                </a:solidFill>
              </a:rPr>
              <a:t>th</a:t>
            </a:r>
            <a:r>
              <a:rPr lang="en-US" sz="2000" dirty="0">
                <a:solidFill>
                  <a:schemeClr val="bg1"/>
                </a:solidFill>
              </a:rPr>
              <a:t>, 2021</a:t>
            </a:r>
          </a:p>
          <a:p>
            <a:r>
              <a:rPr lang="en-US" sz="1100" dirty="0">
                <a:solidFill>
                  <a:schemeClr val="bg1"/>
                </a:solidFill>
                <a:hlinkClick r:id="rId7"/>
              </a:rPr>
              <a:t>https://www.linkedin.com/in/nongnoochr/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723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7FF924-8DA0-4BE9-8C7E-095B0EC13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6502" y="0"/>
            <a:ext cx="6125497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577377-F7AA-D44F-A080-AE2CB705A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2"/>
            <a:ext cx="5299586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000"/>
              <a:t>Example: Integ Test cases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5BA6B-4392-EC4B-B8CA-B72BC76F9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484" y="640080"/>
            <a:ext cx="3995490" cy="558810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FD35-252E-834B-AE17-06B0B36E3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2121408"/>
            <a:ext cx="5299585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/>
              <a:t>Possible integ test cases</a:t>
            </a:r>
          </a:p>
          <a:p>
            <a:pPr lvl="1"/>
            <a:r>
              <a:rPr lang="en-US"/>
              <a:t>Clicking ‘7’, ’+’, ‘8’, ‘=‘ and verify that the display shows ‘15’</a:t>
            </a:r>
          </a:p>
          <a:p>
            <a:pPr lvl="1"/>
            <a:r>
              <a:rPr lang="en-US"/>
              <a:t>Clicking the ‘AC’ button should reset the display</a:t>
            </a:r>
          </a:p>
          <a:p>
            <a:pPr marL="274320" lvl="1" indent="0">
              <a:buNone/>
            </a:pPr>
            <a:endParaRPr lang="en-US"/>
          </a:p>
          <a:p>
            <a:pPr lvl="1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029B4A8-2CF0-48DC-B29E-F3B62EDDC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1" name="Oval 11">
              <a:extLst>
                <a:ext uri="{FF2B5EF4-FFF2-40B4-BE49-F238E27FC236}">
                  <a16:creationId xmlns:a16="http://schemas.microsoft.com/office/drawing/2014/main" id="{F71DA811-F7AE-460D-9891-57F221994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747795E-BBFD-44B4-892D-2054745A8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190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77FDC-2FC7-2D4C-84E5-EDBB20D88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(e2e)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F1DDC-01DE-EF44-AD86-6B235BDEB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0" y="2121408"/>
            <a:ext cx="5743448" cy="4050792"/>
          </a:xfrm>
        </p:spPr>
        <p:txBody>
          <a:bodyPr/>
          <a:lstStyle/>
          <a:p>
            <a:r>
              <a:rPr lang="en-US" dirty="0"/>
              <a:t>Simulate a user level experience across the full stack of a software product</a:t>
            </a:r>
          </a:p>
          <a:p>
            <a:pPr lvl="1"/>
            <a:r>
              <a:rPr lang="en-US" dirty="0"/>
              <a:t>These tests are highly valuable to implement as they offer assurance that real users are having a smooth bug free experience, even when new commits are pushed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E2E tests can be expensive </a:t>
            </a:r>
            <a:r>
              <a:rPr lang="en-US" dirty="0"/>
              <a:t>up front to capture and record the user flow sequence</a:t>
            </a:r>
          </a:p>
          <a:p>
            <a:pPr lvl="1"/>
            <a:r>
              <a:rPr lang="en-US" dirty="0"/>
              <a:t>Tests at this level should saved to capture </a:t>
            </a:r>
            <a:r>
              <a:rPr lang="en-US" i="1" u="sng" dirty="0"/>
              <a:t>design cases and requirements</a:t>
            </a:r>
          </a:p>
          <a:p>
            <a:pPr lvl="1"/>
            <a:r>
              <a:rPr lang="en-US" dirty="0"/>
              <a:t>They can be used to replace manual testing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0B4A1E-5800-B74F-B2D4-FE35945879AD}"/>
              </a:ext>
            </a:extLst>
          </p:cNvPr>
          <p:cNvGrpSpPr/>
          <p:nvPr/>
        </p:nvGrpSpPr>
        <p:grpSpPr>
          <a:xfrm>
            <a:off x="130629" y="2197898"/>
            <a:ext cx="5254171" cy="4280503"/>
            <a:chOff x="3468914" y="2278743"/>
            <a:chExt cx="5254171" cy="4280503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9BE4127-D945-B545-BC7F-8C67E8CA697E}"/>
                </a:ext>
              </a:extLst>
            </p:cNvPr>
            <p:cNvSpPr/>
            <p:nvPr/>
          </p:nvSpPr>
          <p:spPr>
            <a:xfrm>
              <a:off x="5825661" y="2278743"/>
              <a:ext cx="540675" cy="440481"/>
            </a:xfrm>
            <a:custGeom>
              <a:avLst/>
              <a:gdLst>
                <a:gd name="connsiteX0" fmla="*/ 0 w 540675"/>
                <a:gd name="connsiteY0" fmla="*/ 440481 h 440481"/>
                <a:gd name="connsiteX1" fmla="*/ 270336 w 540675"/>
                <a:gd name="connsiteY1" fmla="*/ 0 h 440481"/>
                <a:gd name="connsiteX2" fmla="*/ 270339 w 540675"/>
                <a:gd name="connsiteY2" fmla="*/ 0 h 440481"/>
                <a:gd name="connsiteX3" fmla="*/ 540675 w 540675"/>
                <a:gd name="connsiteY3" fmla="*/ 440481 h 440481"/>
                <a:gd name="connsiteX4" fmla="*/ 0 w 540675"/>
                <a:gd name="connsiteY4" fmla="*/ 440481 h 4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675" h="440481">
                  <a:moveTo>
                    <a:pt x="0" y="440481"/>
                  </a:moveTo>
                  <a:lnTo>
                    <a:pt x="270336" y="0"/>
                  </a:lnTo>
                  <a:lnTo>
                    <a:pt x="270339" y="0"/>
                  </a:lnTo>
                  <a:lnTo>
                    <a:pt x="540675" y="440481"/>
                  </a:lnTo>
                  <a:lnTo>
                    <a:pt x="0" y="440481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</a:rPr>
                <a:t>E2E</a:t>
              </a: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7710448-68FB-EB4B-801E-A97AB92B1251}"/>
                </a:ext>
              </a:extLst>
            </p:cNvPr>
            <p:cNvSpPr/>
            <p:nvPr/>
          </p:nvSpPr>
          <p:spPr>
            <a:xfrm>
              <a:off x="5245435" y="2719224"/>
              <a:ext cx="1701127" cy="945404"/>
            </a:xfrm>
            <a:custGeom>
              <a:avLst/>
              <a:gdLst>
                <a:gd name="connsiteX0" fmla="*/ 0 w 1701127"/>
                <a:gd name="connsiteY0" fmla="*/ 945404 h 945404"/>
                <a:gd name="connsiteX1" fmla="*/ 580223 w 1701127"/>
                <a:gd name="connsiteY1" fmla="*/ 0 h 945404"/>
                <a:gd name="connsiteX2" fmla="*/ 1120904 w 1701127"/>
                <a:gd name="connsiteY2" fmla="*/ 0 h 945404"/>
                <a:gd name="connsiteX3" fmla="*/ 1701127 w 1701127"/>
                <a:gd name="connsiteY3" fmla="*/ 945404 h 945404"/>
                <a:gd name="connsiteX4" fmla="*/ 0 w 1701127"/>
                <a:gd name="connsiteY4" fmla="*/ 945404 h 94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127" h="945404">
                  <a:moveTo>
                    <a:pt x="0" y="945404"/>
                  </a:moveTo>
                  <a:lnTo>
                    <a:pt x="580223" y="0"/>
                  </a:lnTo>
                  <a:lnTo>
                    <a:pt x="1120904" y="0"/>
                  </a:lnTo>
                  <a:lnTo>
                    <a:pt x="1701127" y="945404"/>
                  </a:lnTo>
                  <a:lnTo>
                    <a:pt x="0" y="945404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4208" tIns="16510" rIns="314207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 err="1">
                  <a:solidFill>
                    <a:schemeClr val="accent1">
                      <a:lumMod val="75000"/>
                    </a:schemeClr>
                  </a:solidFill>
                </a:rPr>
                <a:t>Integ</a:t>
              </a:r>
              <a:endParaRPr lang="en-US" kern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974BE77-8E2C-914E-BE5B-969B878961CB}"/>
                </a:ext>
              </a:extLst>
            </p:cNvPr>
            <p:cNvSpPr/>
            <p:nvPr/>
          </p:nvSpPr>
          <p:spPr>
            <a:xfrm>
              <a:off x="3468914" y="3664628"/>
              <a:ext cx="5254171" cy="2894618"/>
            </a:xfrm>
            <a:custGeom>
              <a:avLst/>
              <a:gdLst>
                <a:gd name="connsiteX0" fmla="*/ 0 w 5254171"/>
                <a:gd name="connsiteY0" fmla="*/ 2894618 h 2894618"/>
                <a:gd name="connsiteX1" fmla="*/ 1776514 w 5254171"/>
                <a:gd name="connsiteY1" fmla="*/ 0 h 2894618"/>
                <a:gd name="connsiteX2" fmla="*/ 3477657 w 5254171"/>
                <a:gd name="connsiteY2" fmla="*/ 0 h 2894618"/>
                <a:gd name="connsiteX3" fmla="*/ 5254171 w 5254171"/>
                <a:gd name="connsiteY3" fmla="*/ 2894618 h 2894618"/>
                <a:gd name="connsiteX4" fmla="*/ 0 w 5254171"/>
                <a:gd name="connsiteY4" fmla="*/ 2894618 h 289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894618">
                  <a:moveTo>
                    <a:pt x="0" y="2894618"/>
                  </a:moveTo>
                  <a:lnTo>
                    <a:pt x="1776514" y="0"/>
                  </a:lnTo>
                  <a:lnTo>
                    <a:pt x="3477657" y="0"/>
                  </a:lnTo>
                  <a:lnTo>
                    <a:pt x="5254171" y="2894618"/>
                  </a:lnTo>
                  <a:lnTo>
                    <a:pt x="0" y="2894618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35989" tIns="16510" rIns="935991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600" kern="1200" dirty="0"/>
                <a:t>Unit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DF9C9B2-781B-0E4B-95C8-8FEF8002172A}"/>
              </a:ext>
            </a:extLst>
          </p:cNvPr>
          <p:cNvSpPr/>
          <p:nvPr/>
        </p:nvSpPr>
        <p:spPr>
          <a:xfrm>
            <a:off x="130629" y="2638379"/>
            <a:ext cx="5254171" cy="3848256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29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7320EF0-BBCF-4227-8108-92736B729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7997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577377-F7AA-D44F-A080-AE2CB705A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84" y="484632"/>
            <a:ext cx="4741963" cy="1971964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chemeClr val="tx1"/>
                </a:solidFill>
              </a:rPr>
              <a:t>Example: E2E Test cases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5821A2D-F010-4C2B-8819-23281D9C7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0" name="Graphic 9" descr="Server with solid fill">
            <a:extLst>
              <a:ext uri="{FF2B5EF4-FFF2-40B4-BE49-F238E27FC236}">
                <a16:creationId xmlns:a16="http://schemas.microsoft.com/office/drawing/2014/main" id="{35255CE7-05D7-F24A-BC97-679E25EF6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35900" y="5182498"/>
            <a:ext cx="1517675" cy="1517675"/>
          </a:xfrm>
          <a:prstGeom prst="rect">
            <a:avLst/>
          </a:prstGeom>
        </p:spPr>
      </p:pic>
      <p:pic>
        <p:nvPicPr>
          <p:cNvPr id="12" name="Picture 11" descr="A picture containing shape&#10;&#10;Description automatically generated">
            <a:extLst>
              <a:ext uri="{FF2B5EF4-FFF2-40B4-BE49-F238E27FC236}">
                <a16:creationId xmlns:a16="http://schemas.microsoft.com/office/drawing/2014/main" id="{7F6EE84F-F99E-A94A-9466-030FA1400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998" y="484632"/>
            <a:ext cx="1725481" cy="366664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FD35-252E-834B-AE17-06B0B36E3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6286" y="2456596"/>
            <a:ext cx="4741962" cy="37156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Possible E2E test cases</a:t>
            </a:r>
          </a:p>
          <a:p>
            <a:pPr lvl="1"/>
            <a:r>
              <a:rPr lang="en-US" dirty="0"/>
              <a:t>Select a restaurant should show up menu of the selected restaurant</a:t>
            </a:r>
          </a:p>
          <a:p>
            <a:pPr marL="274320" lvl="1" indent="0">
              <a:buNone/>
            </a:pPr>
            <a:endParaRPr lang="en-US" dirty="0"/>
          </a:p>
          <a:p>
            <a:pPr lvl="1"/>
            <a:r>
              <a:rPr lang="en-US" dirty="0"/>
              <a:t>Click the ‘Order NOW’ button should place an order in the cart to the server and return an appropriate response to the user</a:t>
            </a:r>
          </a:p>
          <a:p>
            <a:pPr lvl="1"/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68B9961-F007-40D1-AF51-61B6DE510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9FDF494-C7FB-47DF-BD39-1F65FA550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A822E1C-4C1A-4BEE-B19C-0FFB2D57B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Down Arrow 5">
            <a:extLst>
              <a:ext uri="{FF2B5EF4-FFF2-40B4-BE49-F238E27FC236}">
                <a16:creationId xmlns:a16="http://schemas.microsoft.com/office/drawing/2014/main" id="{743BF8C7-B5D2-7E48-8E32-E110AC9F76C4}"/>
              </a:ext>
            </a:extLst>
          </p:cNvPr>
          <p:cNvSpPr/>
          <p:nvPr/>
        </p:nvSpPr>
        <p:spPr>
          <a:xfrm>
            <a:off x="1872341" y="4314397"/>
            <a:ext cx="290286" cy="8680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FFFB809A-052D-F543-B067-84B667C38892}"/>
              </a:ext>
            </a:extLst>
          </p:cNvPr>
          <p:cNvSpPr/>
          <p:nvPr/>
        </p:nvSpPr>
        <p:spPr>
          <a:xfrm>
            <a:off x="2278743" y="4281714"/>
            <a:ext cx="290286" cy="90078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5FBA68-5156-B042-A247-A39DE9A98D3A}"/>
              </a:ext>
            </a:extLst>
          </p:cNvPr>
          <p:cNvSpPr txBox="1"/>
          <p:nvPr/>
        </p:nvSpPr>
        <p:spPr>
          <a:xfrm>
            <a:off x="1435900" y="795255"/>
            <a:ext cx="1517675" cy="646331"/>
          </a:xfrm>
          <a:prstGeom prst="rect">
            <a:avLst/>
          </a:prstGeom>
          <a:solidFill>
            <a:schemeClr val="tx1">
              <a:lumMod val="95000"/>
            </a:schemeClr>
          </a:solidFill>
          <a:ln w="317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Grub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Food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1D3A7D-FB45-4845-B34E-C91CF9AD2FBD}"/>
              </a:ext>
            </a:extLst>
          </p:cNvPr>
          <p:cNvSpPr txBox="1"/>
          <p:nvPr/>
        </p:nvSpPr>
        <p:spPr>
          <a:xfrm>
            <a:off x="1443158" y="1542741"/>
            <a:ext cx="1517675" cy="2539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/>
                </a:solidFill>
              </a:rPr>
              <a:t>Awesome Restaurant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879FAD-65F7-F345-9E36-C9BEADB58372}"/>
              </a:ext>
            </a:extLst>
          </p:cNvPr>
          <p:cNvSpPr txBox="1"/>
          <p:nvPr/>
        </p:nvSpPr>
        <p:spPr>
          <a:xfrm>
            <a:off x="1435902" y="1869316"/>
            <a:ext cx="1517675" cy="1600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Dishes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Dish 1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Dish 2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Dish 3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Drinks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drink 1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Drink 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73D79D-253D-9440-B7F2-2A2193DD1DB7}"/>
              </a:ext>
            </a:extLst>
          </p:cNvPr>
          <p:cNvSpPr txBox="1"/>
          <p:nvPr/>
        </p:nvSpPr>
        <p:spPr>
          <a:xfrm>
            <a:off x="1435899" y="3542304"/>
            <a:ext cx="1517675" cy="369332"/>
          </a:xfrm>
          <a:prstGeom prst="rect">
            <a:avLst/>
          </a:prstGeom>
          <a:solidFill>
            <a:srgbClr val="00B050"/>
          </a:solidFill>
          <a:ln w="317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Order NOW</a:t>
            </a:r>
          </a:p>
        </p:txBody>
      </p:sp>
    </p:spTree>
    <p:extLst>
      <p:ext uri="{BB962C8B-B14F-4D97-AF65-F5344CB8AC3E}">
        <p14:creationId xmlns:p14="http://schemas.microsoft.com/office/powerpoint/2010/main" val="2930797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0901B-4F3D-1D40-8E6B-6C4B29A5F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Adhere to test pyramid for quality and testability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9CC341-9A02-9348-A80E-0277A619D34E}"/>
              </a:ext>
            </a:extLst>
          </p:cNvPr>
          <p:cNvGrpSpPr/>
          <p:nvPr/>
        </p:nvGrpSpPr>
        <p:grpSpPr>
          <a:xfrm>
            <a:off x="1770741" y="2277532"/>
            <a:ext cx="5254171" cy="4280503"/>
            <a:chOff x="3468914" y="2278743"/>
            <a:chExt cx="5254171" cy="4280503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EDA8A44-6C44-5240-A1C0-0248C44ADDA6}"/>
                </a:ext>
              </a:extLst>
            </p:cNvPr>
            <p:cNvSpPr/>
            <p:nvPr/>
          </p:nvSpPr>
          <p:spPr>
            <a:xfrm>
              <a:off x="5825661" y="2278743"/>
              <a:ext cx="540675" cy="440481"/>
            </a:xfrm>
            <a:custGeom>
              <a:avLst/>
              <a:gdLst>
                <a:gd name="connsiteX0" fmla="*/ 0 w 540675"/>
                <a:gd name="connsiteY0" fmla="*/ 440481 h 440481"/>
                <a:gd name="connsiteX1" fmla="*/ 270336 w 540675"/>
                <a:gd name="connsiteY1" fmla="*/ 0 h 440481"/>
                <a:gd name="connsiteX2" fmla="*/ 270339 w 540675"/>
                <a:gd name="connsiteY2" fmla="*/ 0 h 440481"/>
                <a:gd name="connsiteX3" fmla="*/ 540675 w 540675"/>
                <a:gd name="connsiteY3" fmla="*/ 440481 h 440481"/>
                <a:gd name="connsiteX4" fmla="*/ 0 w 540675"/>
                <a:gd name="connsiteY4" fmla="*/ 440481 h 4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675" h="440481">
                  <a:moveTo>
                    <a:pt x="0" y="440481"/>
                  </a:moveTo>
                  <a:lnTo>
                    <a:pt x="270336" y="0"/>
                  </a:lnTo>
                  <a:lnTo>
                    <a:pt x="270339" y="0"/>
                  </a:lnTo>
                  <a:lnTo>
                    <a:pt x="540675" y="440481"/>
                  </a:lnTo>
                  <a:lnTo>
                    <a:pt x="0" y="440481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</a:rPr>
                <a:t>E2E</a:t>
              </a: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8CEC022-CD59-E643-A0B9-0BAD51E497EA}"/>
                </a:ext>
              </a:extLst>
            </p:cNvPr>
            <p:cNvSpPr/>
            <p:nvPr/>
          </p:nvSpPr>
          <p:spPr>
            <a:xfrm>
              <a:off x="5245435" y="2719224"/>
              <a:ext cx="1701127" cy="945404"/>
            </a:xfrm>
            <a:custGeom>
              <a:avLst/>
              <a:gdLst>
                <a:gd name="connsiteX0" fmla="*/ 0 w 1701127"/>
                <a:gd name="connsiteY0" fmla="*/ 945404 h 945404"/>
                <a:gd name="connsiteX1" fmla="*/ 580223 w 1701127"/>
                <a:gd name="connsiteY1" fmla="*/ 0 h 945404"/>
                <a:gd name="connsiteX2" fmla="*/ 1120904 w 1701127"/>
                <a:gd name="connsiteY2" fmla="*/ 0 h 945404"/>
                <a:gd name="connsiteX3" fmla="*/ 1701127 w 1701127"/>
                <a:gd name="connsiteY3" fmla="*/ 945404 h 945404"/>
                <a:gd name="connsiteX4" fmla="*/ 0 w 1701127"/>
                <a:gd name="connsiteY4" fmla="*/ 945404 h 94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127" h="945404">
                  <a:moveTo>
                    <a:pt x="0" y="945404"/>
                  </a:moveTo>
                  <a:lnTo>
                    <a:pt x="580223" y="0"/>
                  </a:lnTo>
                  <a:lnTo>
                    <a:pt x="1120904" y="0"/>
                  </a:lnTo>
                  <a:lnTo>
                    <a:pt x="1701127" y="945404"/>
                  </a:lnTo>
                  <a:lnTo>
                    <a:pt x="0" y="945404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4208" tIns="16510" rIns="314207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 err="1">
                  <a:solidFill>
                    <a:schemeClr val="accent1">
                      <a:lumMod val="75000"/>
                    </a:schemeClr>
                  </a:solidFill>
                </a:rPr>
                <a:t>Integ</a:t>
              </a:r>
              <a:endParaRPr lang="en-US" kern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2DDB074-330A-C246-8A61-AB787B41312A}"/>
                </a:ext>
              </a:extLst>
            </p:cNvPr>
            <p:cNvSpPr/>
            <p:nvPr/>
          </p:nvSpPr>
          <p:spPr>
            <a:xfrm>
              <a:off x="3468914" y="3664628"/>
              <a:ext cx="5254171" cy="2894618"/>
            </a:xfrm>
            <a:custGeom>
              <a:avLst/>
              <a:gdLst>
                <a:gd name="connsiteX0" fmla="*/ 0 w 5254171"/>
                <a:gd name="connsiteY0" fmla="*/ 2894618 h 2894618"/>
                <a:gd name="connsiteX1" fmla="*/ 1776514 w 5254171"/>
                <a:gd name="connsiteY1" fmla="*/ 0 h 2894618"/>
                <a:gd name="connsiteX2" fmla="*/ 3477657 w 5254171"/>
                <a:gd name="connsiteY2" fmla="*/ 0 h 2894618"/>
                <a:gd name="connsiteX3" fmla="*/ 5254171 w 5254171"/>
                <a:gd name="connsiteY3" fmla="*/ 2894618 h 2894618"/>
                <a:gd name="connsiteX4" fmla="*/ 0 w 5254171"/>
                <a:gd name="connsiteY4" fmla="*/ 2894618 h 289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894618">
                  <a:moveTo>
                    <a:pt x="0" y="2894618"/>
                  </a:moveTo>
                  <a:lnTo>
                    <a:pt x="1776514" y="0"/>
                  </a:lnTo>
                  <a:lnTo>
                    <a:pt x="3477657" y="0"/>
                  </a:lnTo>
                  <a:lnTo>
                    <a:pt x="5254171" y="2894618"/>
                  </a:lnTo>
                  <a:lnTo>
                    <a:pt x="0" y="2894618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35989" tIns="16510" rIns="935991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600" kern="1200" dirty="0"/>
                <a:t>Unit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CE1BF3-2A6F-274F-B977-D8877731EFB3}"/>
              </a:ext>
            </a:extLst>
          </p:cNvPr>
          <p:cNvGrpSpPr/>
          <p:nvPr/>
        </p:nvGrpSpPr>
        <p:grpSpPr>
          <a:xfrm>
            <a:off x="7445827" y="2234630"/>
            <a:ext cx="3358236" cy="4323404"/>
            <a:chOff x="7445827" y="2234630"/>
            <a:chExt cx="3358236" cy="4323404"/>
          </a:xfrm>
        </p:grpSpPr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B3BE1066-FEED-C441-B242-A0AA432780D7}"/>
                </a:ext>
              </a:extLst>
            </p:cNvPr>
            <p:cNvSpPr/>
            <p:nvPr/>
          </p:nvSpPr>
          <p:spPr>
            <a:xfrm>
              <a:off x="7445827" y="2277531"/>
              <a:ext cx="740229" cy="4280503"/>
            </a:xfrm>
            <a:prstGeom prst="upArrow">
              <a:avLst/>
            </a:prstGeom>
            <a:gradFill flip="none" rotWithShape="1">
              <a:gsLst>
                <a:gs pos="97008">
                  <a:srgbClr val="F6C1AD"/>
                </a:gs>
                <a:gs pos="0">
                  <a:srgbClr val="00B05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A0B108-645E-7741-98CB-4EFE9B41702E}"/>
                </a:ext>
              </a:extLst>
            </p:cNvPr>
            <p:cNvSpPr txBox="1"/>
            <p:nvPr/>
          </p:nvSpPr>
          <p:spPr>
            <a:xfrm>
              <a:off x="8423721" y="6188702"/>
              <a:ext cx="2380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Fast, Easy to debug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50954C-FBB9-664E-BDC8-49BFF7D94BE3}"/>
                </a:ext>
              </a:extLst>
            </p:cNvPr>
            <p:cNvSpPr txBox="1"/>
            <p:nvPr/>
          </p:nvSpPr>
          <p:spPr>
            <a:xfrm>
              <a:off x="8423721" y="2234630"/>
              <a:ext cx="2380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Slow, Flaky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6346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9FB3768C-1D21-400E-B059-EFF86063F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-1"/>
            <a:ext cx="121886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4D87BCA1-45E6-44B3-B3DA-1F4144DE6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6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872B83-B799-9846-A2B6-B8F989024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6"/>
            <a:ext cx="3682969" cy="5580353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There are so many JS testing Libraries.</a:t>
            </a: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which one should I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D0130-1A31-634F-B884-F7F27FF52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2557" y="643466"/>
            <a:ext cx="6630177" cy="55287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/>
              <a:t>The followings are available JS testing libraries (</a:t>
            </a:r>
            <a:r>
              <a:rPr lang="en-US" sz="1800" dirty="0" err="1"/>
              <a:t>nodejs</a:t>
            </a:r>
            <a:r>
              <a:rPr lang="en-US" sz="1800" dirty="0"/>
              <a:t>) as of August 12</a:t>
            </a:r>
            <a:r>
              <a:rPr lang="en-US" sz="1800" baseline="30000" dirty="0"/>
              <a:t>th</a:t>
            </a:r>
            <a:r>
              <a:rPr lang="en-US" sz="1800" dirty="0"/>
              <a:t>, 2021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3200" b="1" dirty="0"/>
              <a:t>Frameworks</a:t>
            </a:r>
          </a:p>
          <a:p>
            <a:pPr lvl="1"/>
            <a:r>
              <a:rPr lang="en-US" sz="3200" dirty="0"/>
              <a:t>Jest, Mocha, Protractor, Jasmine, </a:t>
            </a:r>
            <a:r>
              <a:rPr lang="en-US" sz="3200" dirty="0" err="1"/>
              <a:t>QUnit</a:t>
            </a:r>
            <a:r>
              <a:rPr lang="en-US" sz="3200" dirty="0"/>
              <a:t>, etc.</a:t>
            </a:r>
          </a:p>
          <a:p>
            <a:pPr lvl="1"/>
            <a:endParaRPr lang="en-US" sz="3200" dirty="0"/>
          </a:p>
          <a:p>
            <a:pPr marL="0" indent="0">
              <a:buNone/>
            </a:pPr>
            <a:r>
              <a:rPr lang="en-US" sz="3200" b="1" dirty="0"/>
              <a:t>Browser Controller Libraries</a:t>
            </a:r>
          </a:p>
          <a:p>
            <a:pPr marL="0" indent="0">
              <a:buNone/>
            </a:pPr>
            <a:r>
              <a:rPr lang="en-US" sz="2400" dirty="0"/>
              <a:t>(for E2E Testing)</a:t>
            </a:r>
            <a:endParaRPr lang="en-US" sz="3200" dirty="0"/>
          </a:p>
          <a:p>
            <a:pPr lvl="1"/>
            <a:r>
              <a:rPr lang="en-US" sz="3200" dirty="0"/>
              <a:t>Playwright, Puppeteer, </a:t>
            </a:r>
            <a:r>
              <a:rPr lang="en-US" sz="3200" dirty="0" err="1"/>
              <a:t>FuncUnit</a:t>
            </a:r>
            <a:r>
              <a:rPr lang="en-US" sz="3200" dirty="0"/>
              <a:t> etc.</a:t>
            </a:r>
          </a:p>
          <a:p>
            <a:pPr lvl="1"/>
            <a:endParaRPr lang="en-US" dirty="0"/>
          </a:p>
        </p:txBody>
      </p:sp>
      <p:grpSp>
        <p:nvGrpSpPr>
          <p:cNvPr id="18" name="Group 11">
            <a:extLst>
              <a:ext uri="{FF2B5EF4-FFF2-40B4-BE49-F238E27FC236}">
                <a16:creationId xmlns:a16="http://schemas.microsoft.com/office/drawing/2014/main" id="{9AE62FDA-E44C-440D-A3D3-5C188720D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401725" y="6229681"/>
            <a:chExt cx="457200" cy="4572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8B45BF8-A8A3-426E-89DE-A44F6E180F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1725" y="6229681"/>
              <a:ext cx="457200" cy="45720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9" name="Oval 13">
              <a:extLst>
                <a:ext uri="{FF2B5EF4-FFF2-40B4-BE49-F238E27FC236}">
                  <a16:creationId xmlns:a16="http://schemas.microsoft.com/office/drawing/2014/main" id="{647C25B3-5F51-49AB-A886-D555D2F4A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30918" y="6258874"/>
              <a:ext cx="398813" cy="398815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6020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One in a crowd">
            <a:extLst>
              <a:ext uri="{FF2B5EF4-FFF2-40B4-BE49-F238E27FC236}">
                <a16:creationId xmlns:a16="http://schemas.microsoft.com/office/drawing/2014/main" id="{7C6855B3-548B-4635-B1DB-AE3CC45092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71" t="19683" r="-1" b="7020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55BE2824-A619-43D4-8CEE-814E76EAC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blipFill dpi="0" rotWithShape="1">
            <a:blip r:embed="rId7">
              <a:alphaModFix amt="17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254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F757314-8028-429F-A691-15514DF11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2531684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CFB0F09-9A6D-4393-94DE-D19BB32FF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2669517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1A8FF86-3729-44D9-9029-E0816A7E2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484434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924F705-30C0-4ED8-9364-62609FAD4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5253661"/>
            <a:ext cx="1080904" cy="1080902"/>
            <a:chOff x="9685338" y="4460675"/>
            <a:chExt cx="1080904" cy="1080902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011EC6B-5921-4E83-802A-C8EDBFF94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6591F3A-6CC6-475E-B681-19B2E17DC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A83B74F-14AF-F545-88A5-A9C03EE7D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2612367"/>
            <a:ext cx="9966960" cy="30171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96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Let’s apply what we learned Together!</a:t>
            </a:r>
          </a:p>
        </p:txBody>
      </p:sp>
    </p:spTree>
    <p:extLst>
      <p:ext uri="{BB962C8B-B14F-4D97-AF65-F5344CB8AC3E}">
        <p14:creationId xmlns:p14="http://schemas.microsoft.com/office/powerpoint/2010/main" val="1405518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3AED7F6D-F437-FD4B-B9A4-01FAC118944E}"/>
              </a:ext>
            </a:extLst>
          </p:cNvPr>
          <p:cNvGrpSpPr/>
          <p:nvPr/>
        </p:nvGrpSpPr>
        <p:grpSpPr>
          <a:xfrm>
            <a:off x="743842" y="855691"/>
            <a:ext cx="2467678" cy="5142655"/>
            <a:chOff x="8641959" y="735883"/>
            <a:chExt cx="2357870" cy="4913815"/>
          </a:xfrm>
        </p:grpSpPr>
        <p:pic>
          <p:nvPicPr>
            <p:cNvPr id="41" name="Content Placeholder 40" descr="Graphical user interface, text, application, Teams&#10;&#10;Description automatically generated">
              <a:extLst>
                <a:ext uri="{FF2B5EF4-FFF2-40B4-BE49-F238E27FC236}">
                  <a16:creationId xmlns:a16="http://schemas.microsoft.com/office/drawing/2014/main" id="{158B69FB-881B-AD4A-BD4D-123759DD1B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66" r="-2203" b="5514"/>
            <a:stretch/>
          </p:blipFill>
          <p:spPr>
            <a:xfrm>
              <a:off x="8687447" y="1002807"/>
              <a:ext cx="2312382" cy="4609718"/>
            </a:xfrm>
            <a:prstGeom prst="rect">
              <a:avLst/>
            </a:prstGeom>
          </p:spPr>
        </p:pic>
        <p:pic>
          <p:nvPicPr>
            <p:cNvPr id="5" name="Content Placeholder 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473548E-AF8B-6E46-A6D7-0D8F75F5C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41959" y="735883"/>
              <a:ext cx="2312383" cy="4913815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58F3CC2-4EC7-F84C-8E71-E2AB15ED3C5F}"/>
              </a:ext>
            </a:extLst>
          </p:cNvPr>
          <p:cNvGrpSpPr/>
          <p:nvPr/>
        </p:nvGrpSpPr>
        <p:grpSpPr>
          <a:xfrm>
            <a:off x="4404184" y="2485575"/>
            <a:ext cx="6881887" cy="1817153"/>
            <a:chOff x="4247844" y="3279017"/>
            <a:chExt cx="6881887" cy="1817153"/>
          </a:xfrm>
        </p:grpSpPr>
        <p:pic>
          <p:nvPicPr>
            <p:cNvPr id="49" name="Picture 48" descr="Icon&#10;&#10;Description automatically generated">
              <a:extLst>
                <a:ext uri="{FF2B5EF4-FFF2-40B4-BE49-F238E27FC236}">
                  <a16:creationId xmlns:a16="http://schemas.microsoft.com/office/drawing/2014/main" id="{01C9AD76-2B63-C04F-BB8C-271E17993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47844" y="3279017"/>
              <a:ext cx="1817153" cy="1817153"/>
            </a:xfrm>
            <a:prstGeom prst="rect">
              <a:avLst/>
            </a:prstGeom>
          </p:spPr>
        </p:pic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312482E-EB8E-DC44-B79E-F244D53326A9}"/>
                </a:ext>
              </a:extLst>
            </p:cNvPr>
            <p:cNvGrpSpPr/>
            <p:nvPr/>
          </p:nvGrpSpPr>
          <p:grpSpPr>
            <a:xfrm>
              <a:off x="7903698" y="3528548"/>
              <a:ext cx="3226033" cy="1248928"/>
              <a:chOff x="8674658" y="1734299"/>
              <a:chExt cx="3226033" cy="1248928"/>
            </a:xfrm>
          </p:grpSpPr>
          <p:pic>
            <p:nvPicPr>
              <p:cNvPr id="1028" name="Picture 4" descr="SDK Terms - Healthcare Locator">
                <a:extLst>
                  <a:ext uri="{FF2B5EF4-FFF2-40B4-BE49-F238E27FC236}">
                    <a16:creationId xmlns:a16="http://schemas.microsoft.com/office/drawing/2014/main" id="{BB8C974A-F924-3D4F-A6CB-3C97B5C488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04232" y="2418671"/>
                <a:ext cx="1843912" cy="5645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51" descr="Icon&#10;&#10;Description automatically generated">
                <a:extLst>
                  <a:ext uri="{FF2B5EF4-FFF2-40B4-BE49-F238E27FC236}">
                    <a16:creationId xmlns:a16="http://schemas.microsoft.com/office/drawing/2014/main" id="{7138F319-3A73-0B4B-A92F-CB83AEDD04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74658" y="1734299"/>
                <a:ext cx="3226033" cy="564556"/>
              </a:xfrm>
              <a:prstGeom prst="rect">
                <a:avLst/>
              </a:prstGeom>
            </p:spPr>
          </p:pic>
        </p:grpSp>
        <p:sp>
          <p:nvSpPr>
            <p:cNvPr id="55" name="Cross 54">
              <a:extLst>
                <a:ext uri="{FF2B5EF4-FFF2-40B4-BE49-F238E27FC236}">
                  <a16:creationId xmlns:a16="http://schemas.microsoft.com/office/drawing/2014/main" id="{E09C0023-2FA8-1445-ABDC-A3D90510E430}"/>
                </a:ext>
              </a:extLst>
            </p:cNvPr>
            <p:cNvSpPr/>
            <p:nvPr/>
          </p:nvSpPr>
          <p:spPr>
            <a:xfrm>
              <a:off x="6789096" y="3894728"/>
              <a:ext cx="668309" cy="640348"/>
            </a:xfrm>
            <a:prstGeom prst="plus">
              <a:avLst>
                <a:gd name="adj" fmla="val 41665"/>
              </a:avLst>
            </a:prstGeom>
            <a:solidFill>
              <a:srgbClr val="015487"/>
            </a:solidFill>
            <a:ln>
              <a:solidFill>
                <a:srgbClr val="0154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BC5091D-D3A2-104F-BFE1-7DD4CD7CD4FB}"/>
              </a:ext>
            </a:extLst>
          </p:cNvPr>
          <p:cNvSpPr txBox="1"/>
          <p:nvPr/>
        </p:nvSpPr>
        <p:spPr>
          <a:xfrm>
            <a:off x="4620672" y="5165795"/>
            <a:ext cx="7308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Website: </a:t>
            </a:r>
            <a:r>
              <a:rPr lang="en-US" dirty="0">
                <a:hlinkClick r:id="rId7"/>
              </a:rPr>
              <a:t>https://covid-buddy.herokuapp.com/</a:t>
            </a:r>
            <a:r>
              <a:rPr lang="en-US" dirty="0"/>
              <a:t> </a:t>
            </a:r>
          </a:p>
          <a:p>
            <a:r>
              <a:rPr lang="en-US" b="1" dirty="0" err="1"/>
              <a:t>Github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>
                <a:hlinkClick r:id="rId8"/>
              </a:rPr>
              <a:t>https://github.com/nongnoochr/covid-buddy</a:t>
            </a:r>
            <a:r>
              <a:rPr lang="en-US" dirty="0"/>
              <a:t>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C0A61E4-6E82-E346-B70F-830429E3F3A4}"/>
              </a:ext>
            </a:extLst>
          </p:cNvPr>
          <p:cNvGrpSpPr/>
          <p:nvPr/>
        </p:nvGrpSpPr>
        <p:grpSpPr>
          <a:xfrm>
            <a:off x="9782630" y="266752"/>
            <a:ext cx="2248585" cy="1209476"/>
            <a:chOff x="9884228" y="179668"/>
            <a:chExt cx="2248585" cy="120947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1909448-FCE6-B046-98A6-EF2BFAC8D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84228" y="179668"/>
              <a:ext cx="2146987" cy="926805"/>
            </a:xfrm>
            <a:prstGeom prst="rect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7095A0-BF9E-3D44-BDA4-B2F4AC0B8DBA}"/>
                </a:ext>
              </a:extLst>
            </p:cNvPr>
            <p:cNvSpPr txBox="1"/>
            <p:nvPr/>
          </p:nvSpPr>
          <p:spPr>
            <a:xfrm>
              <a:off x="9956798" y="1112145"/>
              <a:ext cx="21760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hlinkClick r:id="rId10"/>
                </a:rPr>
                <a:t>Project in </a:t>
              </a:r>
              <a:r>
                <a:rPr lang="en-US" sz="1200" dirty="0" err="1">
                  <a:hlinkClick r:id="rId10"/>
                </a:rPr>
                <a:t>devpost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05756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C86A279-8470-6549-98DF-085748D20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521" y="157161"/>
            <a:ext cx="1467428" cy="11715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DCF66EE-CD02-FE43-BFB1-974161060E0F}"/>
              </a:ext>
            </a:extLst>
          </p:cNvPr>
          <p:cNvGrpSpPr/>
          <p:nvPr/>
        </p:nvGrpSpPr>
        <p:grpSpPr>
          <a:xfrm>
            <a:off x="8120884" y="431372"/>
            <a:ext cx="2955767" cy="6281006"/>
            <a:chOff x="4406126" y="288497"/>
            <a:chExt cx="2955767" cy="62810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F9D7D54-DFA6-CE43-8967-4BE8BDC6F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38505" y="580838"/>
              <a:ext cx="2722563" cy="5772523"/>
            </a:xfrm>
            <a:prstGeom prst="rect">
              <a:avLst/>
            </a:prstGeom>
          </p:spPr>
        </p:pic>
        <p:pic>
          <p:nvPicPr>
            <p:cNvPr id="10" name="Picture 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6E29E29C-2BCE-1E4C-AD7D-0A30B3AA3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06126" y="288497"/>
              <a:ext cx="2955767" cy="628100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54E8CD3-8BE6-E34B-A6AF-A8D45E82DDED}"/>
              </a:ext>
            </a:extLst>
          </p:cNvPr>
          <p:cNvSpPr txBox="1"/>
          <p:nvPr/>
        </p:nvSpPr>
        <p:spPr>
          <a:xfrm>
            <a:off x="542924" y="1814512"/>
            <a:ext cx="69008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15487"/>
                </a:solidFill>
              </a:rPr>
              <a:t>794 FAQs </a:t>
            </a:r>
            <a:r>
              <a:rPr lang="en-US" sz="3600" dirty="0"/>
              <a:t>collected from </a:t>
            </a:r>
            <a:r>
              <a:rPr lang="en-US" sz="3600" b="1" dirty="0">
                <a:solidFill>
                  <a:srgbClr val="015487"/>
                </a:solidFill>
              </a:rPr>
              <a:t>WHO, CDC, FDA </a:t>
            </a:r>
            <a:r>
              <a:rPr lang="en-US" sz="3600" dirty="0"/>
              <a:t>websites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15487"/>
                </a:solidFill>
              </a:rPr>
              <a:t>AI</a:t>
            </a:r>
            <a:r>
              <a:rPr lang="en-US" sz="3600" b="1" dirty="0"/>
              <a:t> </a:t>
            </a:r>
            <a:r>
              <a:rPr lang="en-US" sz="3600" dirty="0"/>
              <a:t>+ </a:t>
            </a:r>
            <a:r>
              <a:rPr lang="en-US" sz="3600" b="1" dirty="0">
                <a:solidFill>
                  <a:srgbClr val="015487"/>
                </a:solidFill>
              </a:rPr>
              <a:t>IQVIA HealthCare Locator SDK </a:t>
            </a:r>
            <a:r>
              <a:rPr lang="en-US" sz="3600" dirty="0"/>
              <a:t>are integrated to suggest specialists nearby</a:t>
            </a:r>
          </a:p>
        </p:txBody>
      </p:sp>
    </p:spTree>
    <p:extLst>
      <p:ext uri="{BB962C8B-B14F-4D97-AF65-F5344CB8AC3E}">
        <p14:creationId xmlns:p14="http://schemas.microsoft.com/office/powerpoint/2010/main" val="3578240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8EE263-B333-A34A-B271-01B6B341D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6896" y="203201"/>
            <a:ext cx="9901690" cy="5954486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8C3FCD-47A0-CF40-BFE3-9A64C4BA7833}"/>
              </a:ext>
            </a:extLst>
          </p:cNvPr>
          <p:cNvSpPr/>
          <p:nvPr/>
        </p:nvSpPr>
        <p:spPr>
          <a:xfrm>
            <a:off x="2496457" y="595085"/>
            <a:ext cx="3846286" cy="6059714"/>
          </a:xfrm>
          <a:prstGeom prst="rect">
            <a:avLst/>
          </a:prstGeom>
          <a:noFill/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Client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DFF4F6-FD44-8941-92A2-0457B7CF53AF}"/>
              </a:ext>
            </a:extLst>
          </p:cNvPr>
          <p:cNvSpPr/>
          <p:nvPr/>
        </p:nvSpPr>
        <p:spPr>
          <a:xfrm>
            <a:off x="7598230" y="587831"/>
            <a:ext cx="3846286" cy="6059714"/>
          </a:xfrm>
          <a:prstGeom prst="rect">
            <a:avLst/>
          </a:prstGeom>
          <a:noFill/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334679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8EE263-B333-A34A-B271-01B6B341D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6896" y="203201"/>
            <a:ext cx="9901690" cy="5954486"/>
          </a:xfr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16C2F80-345F-B947-A412-27566054A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029" y="2784790"/>
            <a:ext cx="4615543" cy="337289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4443A4-6E67-3D47-A909-B1873030EA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8598" y="2763022"/>
            <a:ext cx="4615543" cy="3372897"/>
          </a:xfrm>
          <a:prstGeom prst="rect">
            <a:avLst/>
          </a:prstGeom>
        </p:spPr>
      </p:pic>
      <p:sp>
        <p:nvSpPr>
          <p:cNvPr id="31" name="Left-Right Arrow 30">
            <a:extLst>
              <a:ext uri="{FF2B5EF4-FFF2-40B4-BE49-F238E27FC236}">
                <a16:creationId xmlns:a16="http://schemas.microsoft.com/office/drawing/2014/main" id="{D1740B4E-709A-E842-ACE0-29ADEB82B2E7}"/>
              </a:ext>
            </a:extLst>
          </p:cNvPr>
          <p:cNvSpPr/>
          <p:nvPr/>
        </p:nvSpPr>
        <p:spPr>
          <a:xfrm>
            <a:off x="3193144" y="1915883"/>
            <a:ext cx="7199086" cy="23222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2F384F3-E149-774C-9EDB-E162BA054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2629" y="1396393"/>
            <a:ext cx="1407885" cy="11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73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E9498-A0A3-B84B-9ECC-05E6F64CA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94" y="1770743"/>
            <a:ext cx="11484177" cy="37843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9BA598-028E-234F-A194-52F662F18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5775" y="216409"/>
            <a:ext cx="2787896" cy="21730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F0EBB2-3801-1247-84B8-A6C4BCA6A2A0}"/>
              </a:ext>
            </a:extLst>
          </p:cNvPr>
          <p:cNvSpPr txBox="1"/>
          <p:nvPr/>
        </p:nvSpPr>
        <p:spPr>
          <a:xfrm>
            <a:off x="329071" y="5555053"/>
            <a:ext cx="7329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4"/>
              </a:rPr>
              <a:t>https://spectrum.ieee.org/how-the-boeing-737-max-disaster-looks-to-a-software-developer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9638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People working on project">
            <a:extLst>
              <a:ext uri="{FF2B5EF4-FFF2-40B4-BE49-F238E27FC236}">
                <a16:creationId xmlns:a16="http://schemas.microsoft.com/office/drawing/2014/main" id="{1761A7F4-E176-0848-A830-F3F3A1A362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139" b="9592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E95896B-6905-4618-A7DF-DED8A61FB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48BD8C-4984-4138-94CA-2DC5F39D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7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631330-D426-9343-86A6-DCD280410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1432223"/>
            <a:ext cx="9966960" cy="303580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7400" dirty="0">
                <a:solidFill>
                  <a:srgbClr val="FFFFFF"/>
                </a:solidFill>
              </a:rPr>
              <a:t>Let’s add automated tests for the covid-buddy app!</a:t>
            </a:r>
          </a:p>
        </p:txBody>
      </p:sp>
    </p:spTree>
    <p:extLst>
      <p:ext uri="{BB962C8B-B14F-4D97-AF65-F5344CB8AC3E}">
        <p14:creationId xmlns:p14="http://schemas.microsoft.com/office/powerpoint/2010/main" val="121000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C6B78-B39D-F04E-BECB-24913115F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080" y="484632"/>
            <a:ext cx="10058400" cy="1609344"/>
          </a:xfrm>
        </p:spPr>
        <p:txBody>
          <a:bodyPr/>
          <a:lstStyle/>
          <a:p>
            <a:r>
              <a:rPr lang="en-US" dirty="0"/>
              <a:t>Before we start…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15629-DBE1-4843-A3BA-F51FFB9CD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771" y="2121408"/>
            <a:ext cx="5921829" cy="3074706"/>
          </a:xfrm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Get this </a:t>
            </a:r>
            <a:r>
              <a:rPr lang="en-US" dirty="0">
                <a:hlinkClick r:id="rId2"/>
              </a:rPr>
              <a:t>repo</a:t>
            </a:r>
            <a:r>
              <a:rPr lang="en-US" dirty="0"/>
              <a:t> if you’d like to follow along: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/>
              <a:t>% git clone </a:t>
            </a:r>
            <a:r>
              <a:rPr lang="en-US" sz="1600" dirty="0">
                <a:hlinkClick r:id="rId3"/>
              </a:rPr>
              <a:t>https://github.com/nongnoochr/covid-buddy.git</a:t>
            </a:r>
            <a:endParaRPr lang="en-US" sz="1600" dirty="0"/>
          </a:p>
          <a:p>
            <a:pPr marL="0" indent="0">
              <a:buNone/>
            </a:pPr>
            <a:r>
              <a:rPr lang="en-US" dirty="0"/>
              <a:t>% cd covid-buddy</a:t>
            </a:r>
          </a:p>
          <a:p>
            <a:pPr marL="0" indent="0">
              <a:buNone/>
            </a:pPr>
            <a:r>
              <a:rPr lang="en-US" dirty="0"/>
              <a:t>% yarn install     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(OR %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npm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install)</a:t>
            </a:r>
          </a:p>
          <a:p>
            <a:pPr marL="0" indent="0">
              <a:buNone/>
            </a:pPr>
            <a:r>
              <a:rPr lang="en-US" dirty="0"/>
              <a:t>% cd client</a:t>
            </a:r>
          </a:p>
          <a:p>
            <a:pPr marL="0" indent="0">
              <a:buNone/>
            </a:pPr>
            <a:r>
              <a:rPr lang="en-US" dirty="0"/>
              <a:t>% yarn install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9458E3-5A11-5241-9D02-398A21AC334F}"/>
              </a:ext>
            </a:extLst>
          </p:cNvPr>
          <p:cNvSpPr txBox="1">
            <a:spLocks/>
          </p:cNvSpPr>
          <p:nvPr/>
        </p:nvSpPr>
        <p:spPr>
          <a:xfrm>
            <a:off x="6650591" y="2121408"/>
            <a:ext cx="5026152" cy="4050792"/>
          </a:xfrm>
          <a:prstGeom prst="rect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/>
              <a:t>If you’d like to  run the app in dev mode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 Start server</a:t>
            </a:r>
          </a:p>
          <a:p>
            <a:pPr marL="0" indent="0">
              <a:buFont typeface="Wingdings" pitchFamily="2" charset="2"/>
              <a:buNone/>
            </a:pPr>
            <a:r>
              <a:rPr lang="en-US" dirty="0"/>
              <a:t>% cd &lt;path/to/covid-buddy&gt;</a:t>
            </a:r>
          </a:p>
          <a:p>
            <a:pPr marL="0" indent="0">
              <a:buFont typeface="Wingdings" pitchFamily="2" charset="2"/>
              <a:buNone/>
            </a:pPr>
            <a:r>
              <a:rPr lang="en-US" dirty="0"/>
              <a:t>% node </a:t>
            </a:r>
            <a:r>
              <a:rPr lang="en-US" dirty="0" err="1"/>
              <a:t>index.js</a:t>
            </a:r>
            <a:endParaRPr lang="en-US" dirty="0"/>
          </a:p>
          <a:p>
            <a:pPr marL="0" indent="0">
              <a:buFont typeface="Wingdings" pitchFamily="2" charset="2"/>
              <a:buNone/>
            </a:pPr>
            <a:endParaRPr lang="en-US" dirty="0"/>
          </a:p>
          <a:p>
            <a:pPr marL="0" indent="0">
              <a:buFont typeface="Wingdings" pitchFamily="2" charset="2"/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 Start client app in dev mode – do this in a new tab 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 Then, navigate to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http://localhost:3000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your browser</a:t>
            </a:r>
          </a:p>
          <a:p>
            <a:pPr marL="0" indent="0">
              <a:buFont typeface="Wingdings" pitchFamily="2" charset="2"/>
              <a:buNone/>
            </a:pPr>
            <a:r>
              <a:rPr lang="en-US" dirty="0"/>
              <a:t>% cd client</a:t>
            </a:r>
          </a:p>
          <a:p>
            <a:pPr marL="0" indent="0">
              <a:buFont typeface="Wingdings" pitchFamily="2" charset="2"/>
              <a:buNone/>
            </a:pPr>
            <a:r>
              <a:rPr lang="en-US" dirty="0"/>
              <a:t>% yarn start</a:t>
            </a:r>
          </a:p>
          <a:p>
            <a:pPr marL="0" indent="0">
              <a:buFont typeface="Wingdings" pitchFamily="2" charset="2"/>
              <a:buNone/>
            </a:pPr>
            <a:endParaRPr lang="en-US" dirty="0"/>
          </a:p>
          <a:p>
            <a:pPr marL="0" indent="0">
              <a:buFont typeface="Wingdings" pitchFamily="2" charset="2"/>
              <a:buNone/>
            </a:pPr>
            <a:endParaRPr lang="en-US" dirty="0"/>
          </a:p>
          <a:p>
            <a:pPr marL="0" indent="0">
              <a:buFont typeface="Wingdings" pitchFamily="2" charset="2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0CC4B-9648-1C45-8C69-655528BE012E}"/>
              </a:ext>
            </a:extLst>
          </p:cNvPr>
          <p:cNvSpPr txBox="1"/>
          <p:nvPr/>
        </p:nvSpPr>
        <p:spPr>
          <a:xfrm>
            <a:off x="275770" y="5395241"/>
            <a:ext cx="5921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* Note that the ‘Find Healthcare Provider’ feature won’t work out-of-the-box without specifying a valid </a:t>
            </a:r>
            <a:r>
              <a:rPr lang="en-US" sz="1200" i="1" dirty="0" err="1"/>
              <a:t>apiKey</a:t>
            </a:r>
            <a:r>
              <a:rPr lang="en-US" sz="1200" i="1" dirty="0"/>
              <a:t> for the IQVIA SDK. For more details, see instructions in </a:t>
            </a:r>
            <a:r>
              <a:rPr lang="en-US" sz="1200" i="1" dirty="0">
                <a:hlinkClick r:id="rId2"/>
              </a:rPr>
              <a:t>README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318883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41E20-5F01-2746-A0FA-C32639683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be using to develop tests?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F5469-ED36-BC4B-8297-F2396ED28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JS Testing Framework: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4000" dirty="0"/>
              <a:t>		</a:t>
            </a:r>
            <a:r>
              <a:rPr lang="en-US" sz="4000" dirty="0">
                <a:hlinkClick r:id="rId2"/>
              </a:rPr>
              <a:t>Jest</a:t>
            </a:r>
            <a:endParaRPr lang="en-US" sz="4000" dirty="0"/>
          </a:p>
          <a:p>
            <a:endParaRPr lang="en-US" sz="2800" dirty="0"/>
          </a:p>
          <a:p>
            <a:pPr marL="0" indent="0">
              <a:buNone/>
            </a:pP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Browser Controller Library (for E2E testing):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		</a:t>
            </a:r>
            <a:r>
              <a:rPr lang="en-US" sz="2800" dirty="0">
                <a:hlinkClick r:id="rId3"/>
              </a:rPr>
              <a:t>Playwright</a:t>
            </a:r>
            <a:endParaRPr lang="en-US" sz="28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193918E-C890-6945-A8A0-C24753146F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0765" y="2894118"/>
            <a:ext cx="982436" cy="1069764"/>
          </a:xfrm>
          <a:prstGeom prst="rect">
            <a:avLst/>
          </a:prstGeom>
        </p:spPr>
      </p:pic>
      <p:pic>
        <p:nvPicPr>
          <p:cNvPr id="1026" name="Picture 2" descr="Playwright (@playwrightweb) | Twitter">
            <a:extLst>
              <a:ext uri="{FF2B5EF4-FFF2-40B4-BE49-F238E27FC236}">
                <a16:creationId xmlns:a16="http://schemas.microsoft.com/office/drawing/2014/main" id="{5781D276-485C-594A-832B-03F85E061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37" y="5129868"/>
            <a:ext cx="1069764" cy="106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131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BC66A0E-E5D5-4E7D-9B93-33945A88C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90B9E6-5D91-4146-881E-1C680D9C7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5200" y="0"/>
            <a:ext cx="10272776" cy="48085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80347-58C6-4947-85BB-25109BD9A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44" y="560439"/>
            <a:ext cx="9625247" cy="40280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9600" dirty="0">
                <a:solidFill>
                  <a:srgbClr val="FFFFFF"/>
                </a:solidFill>
              </a:rPr>
              <a:t>Client-side testing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4B8EE7-D55B-4678-8F34-54296AEC7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412" y="4808538"/>
            <a:ext cx="1026871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29758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8EE263-B333-A34A-B271-01B6B341D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6896" y="203201"/>
            <a:ext cx="9901690" cy="5954486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8C3FCD-47A0-CF40-BFE3-9A64C4BA7833}"/>
              </a:ext>
            </a:extLst>
          </p:cNvPr>
          <p:cNvSpPr/>
          <p:nvPr/>
        </p:nvSpPr>
        <p:spPr>
          <a:xfrm>
            <a:off x="2496457" y="595085"/>
            <a:ext cx="3846286" cy="6059714"/>
          </a:xfrm>
          <a:prstGeom prst="rect">
            <a:avLst/>
          </a:prstGeom>
          <a:noFill/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Client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06B151-0405-FA44-BFC1-8B43B9B34161}"/>
              </a:ext>
            </a:extLst>
          </p:cNvPr>
          <p:cNvSpPr/>
          <p:nvPr/>
        </p:nvSpPr>
        <p:spPr>
          <a:xfrm>
            <a:off x="7634514" y="595085"/>
            <a:ext cx="3846286" cy="605971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E3A066-55DA-234B-AFB7-0B9D40416868}"/>
              </a:ext>
            </a:extLst>
          </p:cNvPr>
          <p:cNvGrpSpPr/>
          <p:nvPr/>
        </p:nvGrpSpPr>
        <p:grpSpPr>
          <a:xfrm>
            <a:off x="8172771" y="373793"/>
            <a:ext cx="3395117" cy="6281006"/>
            <a:chOff x="8172771" y="373793"/>
            <a:chExt cx="3395117" cy="6281006"/>
          </a:xfrm>
        </p:grpSpPr>
        <p:pic>
          <p:nvPicPr>
            <p:cNvPr id="9" name="Picture 8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298B89C3-26EF-AF45-8B99-FE6F86C1A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7282" y="700312"/>
              <a:ext cx="3293518" cy="5855143"/>
            </a:xfrm>
            <a:prstGeom prst="rect">
              <a:avLst/>
            </a:prstGeom>
          </p:spPr>
        </p:pic>
        <p:pic>
          <p:nvPicPr>
            <p:cNvPr id="10" name="Picture 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3AD749A6-0F72-2845-8D0D-EFA441B0A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72771" y="373793"/>
              <a:ext cx="3395117" cy="6281006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1B3591-4978-674F-8A8C-5A65910A05BB}"/>
              </a:ext>
            </a:extLst>
          </p:cNvPr>
          <p:cNvGrpSpPr/>
          <p:nvPr/>
        </p:nvGrpSpPr>
        <p:grpSpPr>
          <a:xfrm>
            <a:off x="8187282" y="537077"/>
            <a:ext cx="3395117" cy="6281006"/>
            <a:chOff x="7359969" y="591508"/>
            <a:chExt cx="3395117" cy="6281006"/>
          </a:xfrm>
        </p:grpSpPr>
        <p:pic>
          <p:nvPicPr>
            <p:cNvPr id="13" name="Picture 12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6A39EA96-0EFB-D745-90DE-4DB8BFBBA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78164" y="863601"/>
              <a:ext cx="3347893" cy="5951810"/>
            </a:xfrm>
            <a:prstGeom prst="rect">
              <a:avLst/>
            </a:prstGeom>
          </p:spPr>
        </p:pic>
        <p:pic>
          <p:nvPicPr>
            <p:cNvPr id="14" name="Picture 13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7B10B32A-5C24-4948-9676-3E52A9DFD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59969" y="591508"/>
              <a:ext cx="3395117" cy="62810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445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77FDC-2FC7-2D4C-84E5-EDBB20D88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Unit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F1DDC-01DE-EF44-AD86-6B235BDEB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0" y="2121408"/>
            <a:ext cx="5743448" cy="4050792"/>
          </a:xfrm>
        </p:spPr>
        <p:txBody>
          <a:bodyPr/>
          <a:lstStyle/>
          <a:p>
            <a:r>
              <a:rPr lang="en-US" dirty="0"/>
              <a:t>Cover individual units of code</a:t>
            </a:r>
          </a:p>
          <a:p>
            <a:r>
              <a:rPr lang="en-US" dirty="0"/>
              <a:t>Can be tested in isolation</a:t>
            </a:r>
          </a:p>
          <a:p>
            <a:r>
              <a:rPr lang="en-US" dirty="0"/>
              <a:t>Typically performed by the developer during development</a:t>
            </a:r>
          </a:p>
          <a:p>
            <a:r>
              <a:rPr lang="en-US" b="1" dirty="0">
                <a:solidFill>
                  <a:srgbClr val="00B050"/>
                </a:solidFill>
              </a:rPr>
              <a:t>Fast and easy to debug</a:t>
            </a:r>
          </a:p>
          <a:p>
            <a:pPr lvl="1"/>
            <a:r>
              <a:rPr lang="en-US" dirty="0"/>
              <a:t>Tests at this level should be maximized (~70%)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0B4A1E-5800-B74F-B2D4-FE35945879AD}"/>
              </a:ext>
            </a:extLst>
          </p:cNvPr>
          <p:cNvGrpSpPr/>
          <p:nvPr/>
        </p:nvGrpSpPr>
        <p:grpSpPr>
          <a:xfrm>
            <a:off x="130629" y="2197898"/>
            <a:ext cx="5254171" cy="4280503"/>
            <a:chOff x="3468914" y="2278743"/>
            <a:chExt cx="5254171" cy="4280503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9BE4127-D945-B545-BC7F-8C67E8CA697E}"/>
                </a:ext>
              </a:extLst>
            </p:cNvPr>
            <p:cNvSpPr/>
            <p:nvPr/>
          </p:nvSpPr>
          <p:spPr>
            <a:xfrm>
              <a:off x="5825661" y="2278743"/>
              <a:ext cx="540675" cy="440481"/>
            </a:xfrm>
            <a:custGeom>
              <a:avLst/>
              <a:gdLst>
                <a:gd name="connsiteX0" fmla="*/ 0 w 540675"/>
                <a:gd name="connsiteY0" fmla="*/ 440481 h 440481"/>
                <a:gd name="connsiteX1" fmla="*/ 270336 w 540675"/>
                <a:gd name="connsiteY1" fmla="*/ 0 h 440481"/>
                <a:gd name="connsiteX2" fmla="*/ 270339 w 540675"/>
                <a:gd name="connsiteY2" fmla="*/ 0 h 440481"/>
                <a:gd name="connsiteX3" fmla="*/ 540675 w 540675"/>
                <a:gd name="connsiteY3" fmla="*/ 440481 h 440481"/>
                <a:gd name="connsiteX4" fmla="*/ 0 w 540675"/>
                <a:gd name="connsiteY4" fmla="*/ 440481 h 4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675" h="440481">
                  <a:moveTo>
                    <a:pt x="0" y="440481"/>
                  </a:moveTo>
                  <a:lnTo>
                    <a:pt x="270336" y="0"/>
                  </a:lnTo>
                  <a:lnTo>
                    <a:pt x="270339" y="0"/>
                  </a:lnTo>
                  <a:lnTo>
                    <a:pt x="540675" y="440481"/>
                  </a:lnTo>
                  <a:lnTo>
                    <a:pt x="0" y="440481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</a:rPr>
                <a:t>E2E</a:t>
              </a: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7710448-68FB-EB4B-801E-A97AB92B1251}"/>
                </a:ext>
              </a:extLst>
            </p:cNvPr>
            <p:cNvSpPr/>
            <p:nvPr/>
          </p:nvSpPr>
          <p:spPr>
            <a:xfrm>
              <a:off x="5245435" y="2719224"/>
              <a:ext cx="1701127" cy="945404"/>
            </a:xfrm>
            <a:custGeom>
              <a:avLst/>
              <a:gdLst>
                <a:gd name="connsiteX0" fmla="*/ 0 w 1701127"/>
                <a:gd name="connsiteY0" fmla="*/ 945404 h 945404"/>
                <a:gd name="connsiteX1" fmla="*/ 580223 w 1701127"/>
                <a:gd name="connsiteY1" fmla="*/ 0 h 945404"/>
                <a:gd name="connsiteX2" fmla="*/ 1120904 w 1701127"/>
                <a:gd name="connsiteY2" fmla="*/ 0 h 945404"/>
                <a:gd name="connsiteX3" fmla="*/ 1701127 w 1701127"/>
                <a:gd name="connsiteY3" fmla="*/ 945404 h 945404"/>
                <a:gd name="connsiteX4" fmla="*/ 0 w 1701127"/>
                <a:gd name="connsiteY4" fmla="*/ 945404 h 94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127" h="945404">
                  <a:moveTo>
                    <a:pt x="0" y="945404"/>
                  </a:moveTo>
                  <a:lnTo>
                    <a:pt x="580223" y="0"/>
                  </a:lnTo>
                  <a:lnTo>
                    <a:pt x="1120904" y="0"/>
                  </a:lnTo>
                  <a:lnTo>
                    <a:pt x="1701127" y="945404"/>
                  </a:lnTo>
                  <a:lnTo>
                    <a:pt x="0" y="945404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4208" tIns="16510" rIns="314207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 err="1">
                  <a:solidFill>
                    <a:schemeClr val="accent1">
                      <a:lumMod val="75000"/>
                    </a:schemeClr>
                  </a:solidFill>
                </a:rPr>
                <a:t>Integ</a:t>
              </a:r>
              <a:endParaRPr lang="en-US" kern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974BE77-8E2C-914E-BE5B-969B878961CB}"/>
                </a:ext>
              </a:extLst>
            </p:cNvPr>
            <p:cNvSpPr/>
            <p:nvPr/>
          </p:nvSpPr>
          <p:spPr>
            <a:xfrm>
              <a:off x="3468914" y="3664628"/>
              <a:ext cx="5254171" cy="2894618"/>
            </a:xfrm>
            <a:custGeom>
              <a:avLst/>
              <a:gdLst>
                <a:gd name="connsiteX0" fmla="*/ 0 w 5254171"/>
                <a:gd name="connsiteY0" fmla="*/ 2894618 h 2894618"/>
                <a:gd name="connsiteX1" fmla="*/ 1776514 w 5254171"/>
                <a:gd name="connsiteY1" fmla="*/ 0 h 2894618"/>
                <a:gd name="connsiteX2" fmla="*/ 3477657 w 5254171"/>
                <a:gd name="connsiteY2" fmla="*/ 0 h 2894618"/>
                <a:gd name="connsiteX3" fmla="*/ 5254171 w 5254171"/>
                <a:gd name="connsiteY3" fmla="*/ 2894618 h 2894618"/>
                <a:gd name="connsiteX4" fmla="*/ 0 w 5254171"/>
                <a:gd name="connsiteY4" fmla="*/ 2894618 h 289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894618">
                  <a:moveTo>
                    <a:pt x="0" y="2894618"/>
                  </a:moveTo>
                  <a:lnTo>
                    <a:pt x="1776514" y="0"/>
                  </a:lnTo>
                  <a:lnTo>
                    <a:pt x="3477657" y="0"/>
                  </a:lnTo>
                  <a:lnTo>
                    <a:pt x="5254171" y="2894618"/>
                  </a:lnTo>
                  <a:lnTo>
                    <a:pt x="0" y="2894618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35989" tIns="16510" rIns="935991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600" kern="1200" dirty="0"/>
                <a:t>Unit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DF9C9B2-781B-0E4B-95C8-8FEF8002172A}"/>
              </a:ext>
            </a:extLst>
          </p:cNvPr>
          <p:cNvSpPr/>
          <p:nvPr/>
        </p:nvSpPr>
        <p:spPr>
          <a:xfrm>
            <a:off x="1320802" y="2197899"/>
            <a:ext cx="3004458" cy="138588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507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33E60-1828-5444-B665-78E998098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44" y="798394"/>
            <a:ext cx="5350356" cy="1637730"/>
          </a:xfrm>
        </p:spPr>
        <p:txBody>
          <a:bodyPr>
            <a:normAutofit/>
          </a:bodyPr>
          <a:lstStyle/>
          <a:p>
            <a:r>
              <a:rPr lang="en-US" sz="4400" dirty="0"/>
              <a:t>Unit test cases – No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E2A5A-1DD7-1049-8916-80C6C6697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572" y="2578608"/>
            <a:ext cx="5219728" cy="3593592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Ensure that the </a:t>
            </a:r>
            <a:r>
              <a:rPr lang="en-US" sz="3600" dirty="0"/>
              <a:t> </a:t>
            </a:r>
            <a:r>
              <a:rPr lang="en-US" sz="3600" b="1" dirty="0" err="1">
                <a:highlight>
                  <a:srgbClr val="FFFF00"/>
                </a:highlight>
              </a:rPr>
              <a:t>getFAQResponseById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function of the</a:t>
            </a:r>
            <a:r>
              <a:rPr lang="en-US" sz="3600" dirty="0"/>
              <a:t> </a:t>
            </a:r>
            <a:r>
              <a:rPr lang="en-US" sz="3600" b="1" dirty="0" err="1">
                <a:highlight>
                  <a:srgbClr val="FFFF00"/>
                </a:highlight>
              </a:rPr>
              <a:t>QnAService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module make an</a:t>
            </a:r>
            <a:r>
              <a:rPr lang="en-US" sz="3600" dirty="0"/>
              <a:t> </a:t>
            </a:r>
            <a:r>
              <a:rPr lang="en-US" sz="3600" b="1" dirty="0"/>
              <a:t>appropriate request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16070FD-9EB8-4AC8-A8E2-267228385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4" y="0"/>
            <a:ext cx="6278877" cy="685800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3C9DA6E-6F27-2144-8DAF-2ABBF74CA0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106" t="7008" r="31050" b="26935"/>
          <a:stretch/>
        </p:blipFill>
        <p:spPr>
          <a:xfrm>
            <a:off x="7614029" y="847514"/>
            <a:ext cx="3532728" cy="361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5671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90D86B7-58CE-4A42-9B0F-9BD1E0301841}"/>
              </a:ext>
            </a:extLst>
          </p:cNvPr>
          <p:cNvGrpSpPr/>
          <p:nvPr/>
        </p:nvGrpSpPr>
        <p:grpSpPr>
          <a:xfrm>
            <a:off x="258534" y="242207"/>
            <a:ext cx="6540097" cy="3073525"/>
            <a:chOff x="214992" y="1647246"/>
            <a:chExt cx="6540097" cy="307352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5C12848-40B5-734F-8EDF-176B0B363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992" y="2016578"/>
              <a:ext cx="6540097" cy="2704193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CCE1F-AC7F-4841-A1A4-3435E1E58954}"/>
                </a:ext>
              </a:extLst>
            </p:cNvPr>
            <p:cNvSpPr txBox="1"/>
            <p:nvPr/>
          </p:nvSpPr>
          <p:spPr>
            <a:xfrm>
              <a:off x="214992" y="1647246"/>
              <a:ext cx="4139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Source: </a:t>
              </a:r>
              <a:r>
                <a:rPr lang="en-US" dirty="0">
                  <a:hlinkClick r:id="rId3"/>
                </a:rPr>
                <a:t>services/</a:t>
              </a:r>
              <a:r>
                <a:rPr lang="en-US" dirty="0" err="1">
                  <a:hlinkClick r:id="rId3"/>
                </a:rPr>
                <a:t>QnAService.js</a:t>
              </a:r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5841B31-92EA-E140-B749-462773B962F1}"/>
              </a:ext>
            </a:extLst>
          </p:cNvPr>
          <p:cNvGrpSpPr/>
          <p:nvPr/>
        </p:nvGrpSpPr>
        <p:grpSpPr>
          <a:xfrm>
            <a:off x="4728984" y="3512333"/>
            <a:ext cx="7198291" cy="3103460"/>
            <a:chOff x="4728984" y="3512333"/>
            <a:chExt cx="7198291" cy="310346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A824D86-D795-ED48-AF45-36B09C8DA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0607" y="3911600"/>
              <a:ext cx="7166668" cy="270419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F24121C-9A1D-324D-8597-24FE082FED42}"/>
                </a:ext>
              </a:extLst>
            </p:cNvPr>
            <p:cNvSpPr txBox="1"/>
            <p:nvPr/>
          </p:nvSpPr>
          <p:spPr>
            <a:xfrm>
              <a:off x="4728984" y="3512333"/>
              <a:ext cx="5431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Test: </a:t>
              </a:r>
              <a:r>
                <a:rPr lang="en-US" dirty="0">
                  <a:hlinkClick r:id="rId5"/>
                </a:rPr>
                <a:t>__tests__/services/QnAService.test.js</a:t>
              </a:r>
              <a:endParaRPr lang="en-US" dirty="0"/>
            </a:p>
          </p:txBody>
        </p:sp>
      </p:grpSp>
      <p:sp>
        <p:nvSpPr>
          <p:cNvPr id="8" name="Explosion 2 7">
            <a:extLst>
              <a:ext uri="{FF2B5EF4-FFF2-40B4-BE49-F238E27FC236}">
                <a16:creationId xmlns:a16="http://schemas.microsoft.com/office/drawing/2014/main" id="{95F26F36-C06C-2A4F-8FF7-B1419590BCED}"/>
              </a:ext>
            </a:extLst>
          </p:cNvPr>
          <p:cNvSpPr/>
          <p:nvPr/>
        </p:nvSpPr>
        <p:spPr>
          <a:xfrm>
            <a:off x="7141029" y="0"/>
            <a:ext cx="5050971" cy="3073525"/>
          </a:xfrm>
          <a:prstGeom prst="irregularSeal2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To run test</a:t>
            </a:r>
          </a:p>
          <a:p>
            <a:endParaRPr lang="en-US" sz="2400" b="1" dirty="0"/>
          </a:p>
          <a:p>
            <a:r>
              <a:rPr lang="en-US" sz="2400" dirty="0"/>
              <a:t>% cd client</a:t>
            </a:r>
          </a:p>
          <a:p>
            <a:r>
              <a:rPr lang="en-US" sz="2400" dirty="0"/>
              <a:t>% yarn test</a:t>
            </a:r>
          </a:p>
        </p:txBody>
      </p:sp>
    </p:spTree>
    <p:extLst>
      <p:ext uri="{BB962C8B-B14F-4D97-AF65-F5344CB8AC3E}">
        <p14:creationId xmlns:p14="http://schemas.microsoft.com/office/powerpoint/2010/main" val="165442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64958D-AF5D-4863-B5FB-83F6B8CB1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12188656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33E60-1828-5444-B665-78E998098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800" dirty="0"/>
              <a:t>Unit test cases –</a:t>
            </a:r>
            <a:r>
              <a:rPr lang="en-US" sz="3600" dirty="0"/>
              <a:t>UI component</a:t>
            </a:r>
            <a:endParaRPr lang="en-US" sz="4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F0EB53-C483-554C-BACD-A3F13EEFE7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41" r="2" b="16863"/>
          <a:stretch/>
        </p:blipFill>
        <p:spPr>
          <a:xfrm>
            <a:off x="3344" y="10"/>
            <a:ext cx="4646726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E2A5A-1DD7-1049-8916-80C6C6697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2121408"/>
            <a:ext cx="6730276" cy="405079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Ensure that the </a:t>
            </a:r>
            <a:r>
              <a:rPr lang="en-US" sz="3200" dirty="0"/>
              <a:t> </a:t>
            </a:r>
            <a:r>
              <a:rPr lang="en-US" sz="3200" b="1" dirty="0" err="1">
                <a:highlight>
                  <a:srgbClr val="FFFF00"/>
                </a:highlight>
              </a:rPr>
              <a:t>HCPInfo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component </a:t>
            </a:r>
            <a:r>
              <a:rPr lang="en-US" sz="3200" b="1" dirty="0">
                <a:highlight>
                  <a:srgbClr val="FFFF00"/>
                </a:highlight>
              </a:rPr>
              <a:t>renders appropriate information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based on the </a:t>
            </a:r>
            <a:r>
              <a:rPr lang="en-US" sz="3200" b="1" dirty="0"/>
              <a:t>input data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1002ACD-3B0C-4885-8754-8A00E926F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F0313CD-4196-4456-A70D-5EE2B995B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0DE0B32-9EE8-4975-AD48-3855B0A82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7408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4A6AED0-BE3F-3544-874A-083E2AD3ACAB}"/>
              </a:ext>
            </a:extLst>
          </p:cNvPr>
          <p:cNvGrpSpPr/>
          <p:nvPr/>
        </p:nvGrpSpPr>
        <p:grpSpPr>
          <a:xfrm>
            <a:off x="290286" y="530552"/>
            <a:ext cx="4139293" cy="5137275"/>
            <a:chOff x="261257" y="893409"/>
            <a:chExt cx="4139293" cy="513727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29754D6-5BD1-9542-A408-A75FC62B95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301" t="27729" r="7304" b="16863"/>
            <a:stretch/>
          </p:blipFill>
          <p:spPr>
            <a:xfrm>
              <a:off x="261257" y="1262741"/>
              <a:ext cx="4107543" cy="4767943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8C46E83-3769-CC44-AA4A-52B10BBE468D}"/>
                </a:ext>
              </a:extLst>
            </p:cNvPr>
            <p:cNvSpPr txBox="1"/>
            <p:nvPr/>
          </p:nvSpPr>
          <p:spPr>
            <a:xfrm>
              <a:off x="261257" y="893409"/>
              <a:ext cx="4139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Source: </a:t>
              </a:r>
              <a:r>
                <a:rPr lang="en-US" dirty="0">
                  <a:hlinkClick r:id="rId3"/>
                </a:rPr>
                <a:t>components/</a:t>
              </a:r>
              <a:r>
                <a:rPr lang="en-US" dirty="0" err="1">
                  <a:hlinkClick r:id="rId3"/>
                </a:rPr>
                <a:t>QnA</a:t>
              </a:r>
              <a:r>
                <a:rPr lang="en-US" dirty="0">
                  <a:hlinkClick r:id="rId3"/>
                </a:rPr>
                <a:t>/</a:t>
              </a:r>
              <a:r>
                <a:rPr lang="en-US" dirty="0" err="1">
                  <a:hlinkClick r:id="rId3"/>
                </a:rPr>
                <a:t>HCPInfo.js</a:t>
              </a:r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1C2E725-1773-9D41-B9ED-23E437B2630D}"/>
              </a:ext>
            </a:extLst>
          </p:cNvPr>
          <p:cNvGrpSpPr/>
          <p:nvPr/>
        </p:nvGrpSpPr>
        <p:grpSpPr>
          <a:xfrm>
            <a:off x="5207906" y="559580"/>
            <a:ext cx="6363607" cy="5427323"/>
            <a:chOff x="5207906" y="559580"/>
            <a:chExt cx="6363607" cy="542732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D2BEE4E-46B5-E24A-8221-EF481596D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54170" y="929153"/>
              <a:ext cx="6317343" cy="505775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CBAA91-C1B1-6144-9F70-46A175770A06}"/>
                </a:ext>
              </a:extLst>
            </p:cNvPr>
            <p:cNvSpPr txBox="1"/>
            <p:nvPr/>
          </p:nvSpPr>
          <p:spPr>
            <a:xfrm>
              <a:off x="5207906" y="559580"/>
              <a:ext cx="5373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Test:</a:t>
              </a:r>
              <a:r>
                <a:rPr lang="en-US" dirty="0"/>
                <a:t> </a:t>
              </a:r>
              <a:r>
                <a:rPr lang="en-US" dirty="0">
                  <a:hlinkClick r:id="rId5"/>
                </a:rPr>
                <a:t>__tests__/components/</a:t>
              </a:r>
              <a:r>
                <a:rPr lang="en-US" dirty="0" err="1">
                  <a:hlinkClick r:id="rId5"/>
                </a:rPr>
                <a:t>HCPInfo.test.js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86822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E625-3093-9E4D-BF12-0316B406E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7DE81-FE45-AD4E-8319-5D27EF3DF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What is software testing and why it is important?</a:t>
            </a:r>
          </a:p>
          <a:p>
            <a:pPr>
              <a:lnSpc>
                <a:spcPct val="150000"/>
              </a:lnSpc>
            </a:pPr>
            <a:r>
              <a:rPr lang="en-US" dirty="0"/>
              <a:t>Types of software testing</a:t>
            </a:r>
          </a:p>
          <a:p>
            <a:pPr>
              <a:lnSpc>
                <a:spcPct val="150000"/>
              </a:lnSpc>
            </a:pPr>
            <a:r>
              <a:rPr lang="en-US" dirty="0"/>
              <a:t>How to apply Test Pyramid for a Web App</a:t>
            </a:r>
          </a:p>
          <a:p>
            <a:pPr>
              <a:lnSpc>
                <a:spcPct val="150000"/>
              </a:lnSpc>
            </a:pPr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134420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77FDC-2FC7-2D4C-84E5-EDBB20D88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Recap-Integration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F1DDC-01DE-EF44-AD86-6B235BDEB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0" y="2121408"/>
            <a:ext cx="5743448" cy="4050792"/>
          </a:xfrm>
        </p:spPr>
        <p:txBody>
          <a:bodyPr/>
          <a:lstStyle/>
          <a:p>
            <a:r>
              <a:rPr lang="en-US" dirty="0"/>
              <a:t>Process of testing the interface between two software units or modules</a:t>
            </a:r>
          </a:p>
          <a:p>
            <a:r>
              <a:rPr lang="en-US" dirty="0"/>
              <a:t>Focus on determining the correctness of the interface</a:t>
            </a:r>
          </a:p>
          <a:p>
            <a:pPr lvl="1"/>
            <a:r>
              <a:rPr lang="en-US" dirty="0"/>
              <a:t>The purpose of the integration testing is to expose faults in the interaction between integrated units</a:t>
            </a:r>
          </a:p>
          <a:p>
            <a:r>
              <a:rPr lang="en-US" b="1" dirty="0">
                <a:solidFill>
                  <a:srgbClr val="FFC000"/>
                </a:solidFill>
              </a:rPr>
              <a:t>More costly than unit testing </a:t>
            </a:r>
            <a:r>
              <a:rPr lang="en-US" dirty="0"/>
              <a:t>but less expensive than E2E testing</a:t>
            </a:r>
          </a:p>
          <a:p>
            <a:pPr lvl="1"/>
            <a:r>
              <a:rPr lang="en-US" dirty="0"/>
              <a:t>There should be around 20% of tests added to this level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0B4A1E-5800-B74F-B2D4-FE35945879AD}"/>
              </a:ext>
            </a:extLst>
          </p:cNvPr>
          <p:cNvGrpSpPr/>
          <p:nvPr/>
        </p:nvGrpSpPr>
        <p:grpSpPr>
          <a:xfrm>
            <a:off x="130629" y="2197898"/>
            <a:ext cx="5254171" cy="4280503"/>
            <a:chOff x="3468914" y="2278743"/>
            <a:chExt cx="5254171" cy="4280503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9BE4127-D945-B545-BC7F-8C67E8CA697E}"/>
                </a:ext>
              </a:extLst>
            </p:cNvPr>
            <p:cNvSpPr/>
            <p:nvPr/>
          </p:nvSpPr>
          <p:spPr>
            <a:xfrm>
              <a:off x="5825661" y="2278743"/>
              <a:ext cx="540675" cy="440481"/>
            </a:xfrm>
            <a:custGeom>
              <a:avLst/>
              <a:gdLst>
                <a:gd name="connsiteX0" fmla="*/ 0 w 540675"/>
                <a:gd name="connsiteY0" fmla="*/ 440481 h 440481"/>
                <a:gd name="connsiteX1" fmla="*/ 270336 w 540675"/>
                <a:gd name="connsiteY1" fmla="*/ 0 h 440481"/>
                <a:gd name="connsiteX2" fmla="*/ 270339 w 540675"/>
                <a:gd name="connsiteY2" fmla="*/ 0 h 440481"/>
                <a:gd name="connsiteX3" fmla="*/ 540675 w 540675"/>
                <a:gd name="connsiteY3" fmla="*/ 440481 h 440481"/>
                <a:gd name="connsiteX4" fmla="*/ 0 w 540675"/>
                <a:gd name="connsiteY4" fmla="*/ 440481 h 4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675" h="440481">
                  <a:moveTo>
                    <a:pt x="0" y="440481"/>
                  </a:moveTo>
                  <a:lnTo>
                    <a:pt x="270336" y="0"/>
                  </a:lnTo>
                  <a:lnTo>
                    <a:pt x="270339" y="0"/>
                  </a:lnTo>
                  <a:lnTo>
                    <a:pt x="540675" y="440481"/>
                  </a:lnTo>
                  <a:lnTo>
                    <a:pt x="0" y="440481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</a:rPr>
                <a:t>E2E</a:t>
              </a: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7710448-68FB-EB4B-801E-A97AB92B1251}"/>
                </a:ext>
              </a:extLst>
            </p:cNvPr>
            <p:cNvSpPr/>
            <p:nvPr/>
          </p:nvSpPr>
          <p:spPr>
            <a:xfrm>
              <a:off x="5245435" y="2719224"/>
              <a:ext cx="1701127" cy="945404"/>
            </a:xfrm>
            <a:custGeom>
              <a:avLst/>
              <a:gdLst>
                <a:gd name="connsiteX0" fmla="*/ 0 w 1701127"/>
                <a:gd name="connsiteY0" fmla="*/ 945404 h 945404"/>
                <a:gd name="connsiteX1" fmla="*/ 580223 w 1701127"/>
                <a:gd name="connsiteY1" fmla="*/ 0 h 945404"/>
                <a:gd name="connsiteX2" fmla="*/ 1120904 w 1701127"/>
                <a:gd name="connsiteY2" fmla="*/ 0 h 945404"/>
                <a:gd name="connsiteX3" fmla="*/ 1701127 w 1701127"/>
                <a:gd name="connsiteY3" fmla="*/ 945404 h 945404"/>
                <a:gd name="connsiteX4" fmla="*/ 0 w 1701127"/>
                <a:gd name="connsiteY4" fmla="*/ 945404 h 94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127" h="945404">
                  <a:moveTo>
                    <a:pt x="0" y="945404"/>
                  </a:moveTo>
                  <a:lnTo>
                    <a:pt x="580223" y="0"/>
                  </a:lnTo>
                  <a:lnTo>
                    <a:pt x="1120904" y="0"/>
                  </a:lnTo>
                  <a:lnTo>
                    <a:pt x="1701127" y="945404"/>
                  </a:lnTo>
                  <a:lnTo>
                    <a:pt x="0" y="945404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4208" tIns="16510" rIns="314207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 err="1">
                  <a:solidFill>
                    <a:schemeClr val="accent1">
                      <a:lumMod val="75000"/>
                    </a:schemeClr>
                  </a:solidFill>
                </a:rPr>
                <a:t>Integ</a:t>
              </a:r>
              <a:endParaRPr lang="en-US" kern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974BE77-8E2C-914E-BE5B-969B878961CB}"/>
                </a:ext>
              </a:extLst>
            </p:cNvPr>
            <p:cNvSpPr/>
            <p:nvPr/>
          </p:nvSpPr>
          <p:spPr>
            <a:xfrm>
              <a:off x="3468914" y="3664628"/>
              <a:ext cx="5254171" cy="2894618"/>
            </a:xfrm>
            <a:custGeom>
              <a:avLst/>
              <a:gdLst>
                <a:gd name="connsiteX0" fmla="*/ 0 w 5254171"/>
                <a:gd name="connsiteY0" fmla="*/ 2894618 h 2894618"/>
                <a:gd name="connsiteX1" fmla="*/ 1776514 w 5254171"/>
                <a:gd name="connsiteY1" fmla="*/ 0 h 2894618"/>
                <a:gd name="connsiteX2" fmla="*/ 3477657 w 5254171"/>
                <a:gd name="connsiteY2" fmla="*/ 0 h 2894618"/>
                <a:gd name="connsiteX3" fmla="*/ 5254171 w 5254171"/>
                <a:gd name="connsiteY3" fmla="*/ 2894618 h 2894618"/>
                <a:gd name="connsiteX4" fmla="*/ 0 w 5254171"/>
                <a:gd name="connsiteY4" fmla="*/ 2894618 h 289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894618">
                  <a:moveTo>
                    <a:pt x="0" y="2894618"/>
                  </a:moveTo>
                  <a:lnTo>
                    <a:pt x="1776514" y="0"/>
                  </a:lnTo>
                  <a:lnTo>
                    <a:pt x="3477657" y="0"/>
                  </a:lnTo>
                  <a:lnTo>
                    <a:pt x="5254171" y="2894618"/>
                  </a:lnTo>
                  <a:lnTo>
                    <a:pt x="0" y="2894618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35989" tIns="16510" rIns="935991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600" kern="1200" dirty="0"/>
                <a:t>Unit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DF9C9B2-781B-0E4B-95C8-8FEF8002172A}"/>
              </a:ext>
            </a:extLst>
          </p:cNvPr>
          <p:cNvSpPr/>
          <p:nvPr/>
        </p:nvSpPr>
        <p:spPr>
          <a:xfrm>
            <a:off x="1320802" y="2093976"/>
            <a:ext cx="3004458" cy="544403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4D4FE8-0AAE-B54E-B440-035B6F311E1E}"/>
              </a:ext>
            </a:extLst>
          </p:cNvPr>
          <p:cNvSpPr/>
          <p:nvPr/>
        </p:nvSpPr>
        <p:spPr>
          <a:xfrm>
            <a:off x="130629" y="3606529"/>
            <a:ext cx="5254171" cy="289461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676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DA90C30-B990-4CCA-B584-40F864DA3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527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C3FDB9-A29E-E442-9EF3-081796249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80" y="484632"/>
            <a:ext cx="6743844" cy="1609344"/>
          </a:xfrm>
        </p:spPr>
        <p:txBody>
          <a:bodyPr>
            <a:normAutofit/>
          </a:bodyPr>
          <a:lstStyle/>
          <a:p>
            <a:r>
              <a:rPr lang="en-US" sz="4800" dirty="0" err="1"/>
              <a:t>Integ</a:t>
            </a:r>
            <a:r>
              <a:rPr lang="en-US" sz="4800" dirty="0"/>
              <a:t> test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AFCA1-E063-EA47-AB45-C9EE87DB6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279" y="2121408"/>
            <a:ext cx="7162995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Ensure that after clicking the ‘Ask Buddy’ icon in the Navigation bar, </a:t>
            </a:r>
          </a:p>
          <a:p>
            <a:pPr lvl="1">
              <a:lnSpc>
                <a:spcPct val="150000"/>
              </a:lnSpc>
            </a:pPr>
            <a:r>
              <a:rPr lang="en-US" sz="2600" dirty="0"/>
              <a:t>The pathname is updated to </a:t>
            </a:r>
            <a:r>
              <a:rPr lang="en-US" sz="2600" b="1" dirty="0">
                <a:highlight>
                  <a:srgbClr val="FFFF00"/>
                </a:highlight>
              </a:rPr>
              <a:t>‘/</a:t>
            </a:r>
            <a:r>
              <a:rPr lang="en-US" sz="2600" b="1" dirty="0" err="1">
                <a:highlight>
                  <a:srgbClr val="FFFF00"/>
                </a:highlight>
              </a:rPr>
              <a:t>askbuddy</a:t>
            </a:r>
            <a:r>
              <a:rPr lang="en-US" sz="2600" b="1" dirty="0">
                <a:highlight>
                  <a:srgbClr val="FFFF00"/>
                </a:highlight>
              </a:rPr>
              <a:t>’</a:t>
            </a:r>
          </a:p>
          <a:p>
            <a:pPr lvl="1">
              <a:lnSpc>
                <a:spcPct val="150000"/>
              </a:lnSpc>
            </a:pPr>
            <a:r>
              <a:rPr lang="en-US" sz="2600" dirty="0"/>
              <a:t>The app is re-rendered to show the </a:t>
            </a:r>
            <a:r>
              <a:rPr lang="en-US" sz="2600" b="1" dirty="0">
                <a:highlight>
                  <a:srgbClr val="FFFF00"/>
                </a:highlight>
              </a:rPr>
              <a:t>Buddy page</a:t>
            </a:r>
            <a:endParaRPr lang="en-US" sz="1400" b="1" dirty="0">
              <a:highlight>
                <a:srgbClr val="FFFF00"/>
              </a:highlight>
            </a:endParaRPr>
          </a:p>
          <a:p>
            <a:pPr lvl="1"/>
            <a:endParaRPr lang="en-US" sz="16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060B936-2771-48DC-842C-14EE9318E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B4EC8B4-4BB2-45C2-A68A-28E36AC10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431D296-F8F1-41C3-A211-E83E243C5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75D83D1-63AF-6744-8619-1E7F10823284}"/>
              </a:ext>
            </a:extLst>
          </p:cNvPr>
          <p:cNvGrpSpPr/>
          <p:nvPr/>
        </p:nvGrpSpPr>
        <p:grpSpPr>
          <a:xfrm>
            <a:off x="8621144" y="640080"/>
            <a:ext cx="2533808" cy="5280471"/>
            <a:chOff x="8641959" y="735883"/>
            <a:chExt cx="2357870" cy="4913815"/>
          </a:xfrm>
        </p:grpSpPr>
        <p:pic>
          <p:nvPicPr>
            <p:cNvPr id="5" name="Content Placeholder 40" descr="Graphical user interface, text, application, Teams&#10;&#10;Description automatically generated">
              <a:extLst>
                <a:ext uri="{FF2B5EF4-FFF2-40B4-BE49-F238E27FC236}">
                  <a16:creationId xmlns:a16="http://schemas.microsoft.com/office/drawing/2014/main" id="{6541F2B7-E241-F749-A686-7DADAA4B6A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66" r="-2203" b="5514"/>
            <a:stretch/>
          </p:blipFill>
          <p:spPr>
            <a:xfrm>
              <a:off x="8687447" y="1002807"/>
              <a:ext cx="2312382" cy="4609718"/>
            </a:xfrm>
            <a:prstGeom prst="rect">
              <a:avLst/>
            </a:prstGeom>
          </p:spPr>
        </p:pic>
        <p:pic>
          <p:nvPicPr>
            <p:cNvPr id="6" name="Content Placeholder 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832EEEBC-AB98-CA41-858B-EEC7CAB9E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41959" y="735883"/>
              <a:ext cx="2312383" cy="49138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77557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3325DD3-7555-1E4D-8C03-E30A675C9020}"/>
              </a:ext>
            </a:extLst>
          </p:cNvPr>
          <p:cNvGrpSpPr/>
          <p:nvPr/>
        </p:nvGrpSpPr>
        <p:grpSpPr>
          <a:xfrm>
            <a:off x="170875" y="347277"/>
            <a:ext cx="3014445" cy="5957909"/>
            <a:chOff x="101600" y="56322"/>
            <a:chExt cx="3014445" cy="595790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60CECAF-1692-6647-9DA6-57A0DC82E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00" y="425654"/>
              <a:ext cx="3014445" cy="558857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D87E39-993C-5740-815B-2B16C0448D54}"/>
                </a:ext>
              </a:extLst>
            </p:cNvPr>
            <p:cNvSpPr txBox="1"/>
            <p:nvPr/>
          </p:nvSpPr>
          <p:spPr>
            <a:xfrm>
              <a:off x="101601" y="56322"/>
              <a:ext cx="2890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Source: </a:t>
              </a:r>
              <a:r>
                <a:rPr lang="en-US" dirty="0">
                  <a:hlinkClick r:id="rId3"/>
                </a:rPr>
                <a:t>App.js</a:t>
              </a:r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5969A3E-F02B-7845-9181-964F81DAF22F}"/>
              </a:ext>
            </a:extLst>
          </p:cNvPr>
          <p:cNvGrpSpPr/>
          <p:nvPr/>
        </p:nvGrpSpPr>
        <p:grpSpPr>
          <a:xfrm>
            <a:off x="3706749" y="383726"/>
            <a:ext cx="8153400" cy="5428920"/>
            <a:chOff x="3748314" y="314451"/>
            <a:chExt cx="8153400" cy="542892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6FDD1F7-ACCF-214F-AF73-E57F16A0B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48314" y="701471"/>
              <a:ext cx="8153400" cy="50419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FF650D-7E00-3A4C-A29B-991ED2EAAA74}"/>
                </a:ext>
              </a:extLst>
            </p:cNvPr>
            <p:cNvSpPr txBox="1"/>
            <p:nvPr/>
          </p:nvSpPr>
          <p:spPr>
            <a:xfrm>
              <a:off x="3748314" y="314451"/>
              <a:ext cx="5373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Test:</a:t>
              </a:r>
              <a:r>
                <a:rPr lang="en-US" dirty="0"/>
                <a:t> </a:t>
              </a:r>
              <a:r>
                <a:rPr lang="en-US" dirty="0">
                  <a:hlinkClick r:id="rId5"/>
                </a:rPr>
                <a:t>__tests__/App.test.js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989745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A9108-712C-D34C-82F2-FAC5603FC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we do so far?</a:t>
            </a:r>
            <a:br>
              <a:rPr lang="en-US" dirty="0"/>
            </a:br>
            <a:r>
              <a:rPr lang="en-US" sz="2800" dirty="0"/>
              <a:t>Code coverage collection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B32E4-F68E-3C4C-9F50-DB435F342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4971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 To collect code coverage in jest, using the command below*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% yarn test --coverage --</a:t>
            </a:r>
            <a:r>
              <a:rPr lang="en-US" sz="2800" dirty="0" err="1"/>
              <a:t>watchAll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B23A1C-BD1B-CF43-961C-B113845CD648}"/>
              </a:ext>
            </a:extLst>
          </p:cNvPr>
          <p:cNvSpPr txBox="1"/>
          <p:nvPr/>
        </p:nvSpPr>
        <p:spPr>
          <a:xfrm>
            <a:off x="1069848" y="5138058"/>
            <a:ext cx="1033838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*Note: the ‘—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watchAll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’ option is required to temporary workaround an open issue as describe below (as of August 13</a:t>
            </a:r>
            <a:r>
              <a:rPr lang="en-US" sz="1400" i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2021)</a:t>
            </a:r>
          </a:p>
          <a:p>
            <a:endParaRPr lang="en-US" sz="1400" dirty="0"/>
          </a:p>
          <a:p>
            <a:r>
              <a:rPr lang="en-US" sz="1400" dirty="0">
                <a:hlinkClick r:id="rId2"/>
              </a:rPr>
              <a:t>https://stackoverflow.com/questions/57451028/jest-finds-tests-but-doesnt-collect-coverage</a:t>
            </a:r>
            <a:r>
              <a:rPr lang="en-US" sz="1400" dirty="0"/>
              <a:t> </a:t>
            </a:r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41167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E333E-98C5-A848-BA3C-A677C4F97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coverage results (CLI)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2D20E8-5FDC-3943-A29A-DF36F3368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65" y="1567543"/>
            <a:ext cx="11364612" cy="511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445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E333E-98C5-A848-BA3C-A677C4F97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coverage results (Report)</a:t>
            </a:r>
          </a:p>
        </p:txBody>
      </p:sp>
      <p:pic>
        <p:nvPicPr>
          <p:cNvPr id="4" name="Picture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B8FF6FB8-A07A-BD46-8201-1319342E4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00" y="1901370"/>
            <a:ext cx="11578999" cy="429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417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BC66A0E-E5D5-4E7D-9B93-33945A88C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90B9E6-5D91-4146-881E-1C680D9C7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5200" y="0"/>
            <a:ext cx="10272776" cy="48085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9958B-14E7-7E44-B58A-A70EAFAA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44" y="560439"/>
            <a:ext cx="9625247" cy="40280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9600" dirty="0">
                <a:solidFill>
                  <a:srgbClr val="FFFFFF"/>
                </a:solidFill>
              </a:rPr>
              <a:t>Server-side testing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4B8EE7-D55B-4678-8F34-54296AEC7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412" y="4808538"/>
            <a:ext cx="1026871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460648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8EE263-B333-A34A-B271-01B6B341D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6896" y="203201"/>
            <a:ext cx="9901690" cy="5954486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06B151-0405-FA44-BFC1-8B43B9B34161}"/>
              </a:ext>
            </a:extLst>
          </p:cNvPr>
          <p:cNvSpPr/>
          <p:nvPr/>
        </p:nvSpPr>
        <p:spPr>
          <a:xfrm>
            <a:off x="2466764" y="595085"/>
            <a:ext cx="3846286" cy="605971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B2FC6F-1BD5-2341-95AF-D892FC95D938}"/>
              </a:ext>
            </a:extLst>
          </p:cNvPr>
          <p:cNvSpPr/>
          <p:nvPr/>
        </p:nvSpPr>
        <p:spPr>
          <a:xfrm>
            <a:off x="7598230" y="587831"/>
            <a:ext cx="3846286" cy="6059714"/>
          </a:xfrm>
          <a:prstGeom prst="rect">
            <a:avLst/>
          </a:prstGeom>
          <a:noFill/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329746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9D6A1FF-25F0-C24E-9BC5-ED5213335603}"/>
              </a:ext>
            </a:extLst>
          </p:cNvPr>
          <p:cNvGrpSpPr/>
          <p:nvPr/>
        </p:nvGrpSpPr>
        <p:grpSpPr>
          <a:xfrm>
            <a:off x="105229" y="68819"/>
            <a:ext cx="5434968" cy="3864552"/>
            <a:chOff x="105229" y="68819"/>
            <a:chExt cx="5434968" cy="386455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A78DC94-89A2-E548-9F51-C3F29A5CA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257" y="438151"/>
              <a:ext cx="5405940" cy="349522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2DC0379-5447-EA4B-AA2B-E0DB22F6E672}"/>
                </a:ext>
              </a:extLst>
            </p:cNvPr>
            <p:cNvSpPr txBox="1"/>
            <p:nvPr/>
          </p:nvSpPr>
          <p:spPr>
            <a:xfrm>
              <a:off x="105229" y="68819"/>
              <a:ext cx="4139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Source: </a:t>
              </a:r>
              <a:r>
                <a:rPr lang="en-US" dirty="0">
                  <a:hlinkClick r:id="rId3"/>
                </a:rPr>
                <a:t>server/Utils.js</a:t>
              </a:r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D832DD0-F088-344A-A59E-2F8F194FD745}"/>
              </a:ext>
            </a:extLst>
          </p:cNvPr>
          <p:cNvGrpSpPr/>
          <p:nvPr/>
        </p:nvGrpSpPr>
        <p:grpSpPr>
          <a:xfrm>
            <a:off x="5559522" y="68819"/>
            <a:ext cx="6515669" cy="6789181"/>
            <a:chOff x="5559522" y="68819"/>
            <a:chExt cx="6515669" cy="678918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863143-CBE4-D149-A620-D827CDB1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7578" y="438151"/>
              <a:ext cx="6457613" cy="641984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5350E8D-6AF0-0D43-A0AF-65DE0991F8E6}"/>
                </a:ext>
              </a:extLst>
            </p:cNvPr>
            <p:cNvSpPr txBox="1"/>
            <p:nvPr/>
          </p:nvSpPr>
          <p:spPr>
            <a:xfrm>
              <a:off x="5559522" y="68819"/>
              <a:ext cx="5431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Test: </a:t>
              </a:r>
              <a:r>
                <a:rPr lang="en-US" dirty="0">
                  <a:hlinkClick r:id="rId5"/>
                </a:rPr>
                <a:t>__tests__/server/Utils.test.js</a:t>
              </a:r>
              <a:endParaRPr lang="en-US" dirty="0"/>
            </a:p>
          </p:txBody>
        </p:sp>
      </p:grpSp>
      <p:sp>
        <p:nvSpPr>
          <p:cNvPr id="8" name="Explosion 2 7">
            <a:extLst>
              <a:ext uri="{FF2B5EF4-FFF2-40B4-BE49-F238E27FC236}">
                <a16:creationId xmlns:a16="http://schemas.microsoft.com/office/drawing/2014/main" id="{2840BAB3-5CA2-094A-8EF4-106D8866A075}"/>
              </a:ext>
            </a:extLst>
          </p:cNvPr>
          <p:cNvSpPr/>
          <p:nvPr/>
        </p:nvSpPr>
        <p:spPr>
          <a:xfrm>
            <a:off x="-374072" y="3816476"/>
            <a:ext cx="6650181" cy="3280023"/>
          </a:xfrm>
          <a:prstGeom prst="irregularSeal2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To run test</a:t>
            </a:r>
          </a:p>
          <a:p>
            <a:endParaRPr lang="en-US" sz="2000" b="1" dirty="0"/>
          </a:p>
          <a:p>
            <a:r>
              <a:rPr lang="en-US" sz="2000" dirty="0"/>
              <a:t>% cd &lt;</a:t>
            </a:r>
            <a:r>
              <a:rPr lang="en-US" sz="2000" dirty="0" err="1"/>
              <a:t>prj_root</a:t>
            </a:r>
            <a:r>
              <a:rPr lang="en-US" sz="2000" dirty="0"/>
              <a:t>&gt;</a:t>
            </a:r>
          </a:p>
          <a:p>
            <a:r>
              <a:rPr lang="en-US" sz="2000" dirty="0"/>
              <a:t>% </a:t>
            </a:r>
            <a:r>
              <a:rPr lang="en-US" sz="2000" dirty="0" err="1"/>
              <a:t>npm</a:t>
            </a:r>
            <a:r>
              <a:rPr lang="en-US" sz="2000" dirty="0"/>
              <a:t> run test-server</a:t>
            </a:r>
          </a:p>
        </p:txBody>
      </p:sp>
    </p:spTree>
    <p:extLst>
      <p:ext uri="{BB962C8B-B14F-4D97-AF65-F5344CB8AC3E}">
        <p14:creationId xmlns:p14="http://schemas.microsoft.com/office/powerpoint/2010/main" val="197158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A9108-712C-D34C-82F2-FAC5603FC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our code coverage (server)?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39A4845-31AE-394E-8D3B-922C542750AF}"/>
              </a:ext>
            </a:extLst>
          </p:cNvPr>
          <p:cNvGrpSpPr/>
          <p:nvPr/>
        </p:nvGrpSpPr>
        <p:grpSpPr>
          <a:xfrm>
            <a:off x="1171603" y="1780983"/>
            <a:ext cx="8690235" cy="4841490"/>
            <a:chOff x="1171603" y="2142243"/>
            <a:chExt cx="8690235" cy="484149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CB23A1C-BD1B-CF43-961C-B113845CD648}"/>
                </a:ext>
              </a:extLst>
            </p:cNvPr>
            <p:cNvSpPr txBox="1"/>
            <p:nvPr/>
          </p:nvSpPr>
          <p:spPr>
            <a:xfrm>
              <a:off x="1171603" y="2142243"/>
              <a:ext cx="831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% </a:t>
              </a:r>
              <a:r>
                <a:rPr lang="en-US" dirty="0" err="1"/>
                <a:t>npm</a:t>
              </a:r>
              <a:r>
                <a:rPr lang="en-US" dirty="0"/>
                <a:t> run test-server -- --coverage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DC08AE7-780E-4F47-B509-737B6E8638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824" r="16828"/>
            <a:stretch/>
          </p:blipFill>
          <p:spPr>
            <a:xfrm>
              <a:off x="1243111" y="2511575"/>
              <a:ext cx="8618727" cy="44721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2119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F874D-01C2-8D47-8C6D-32BE18ADB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Software testing And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6C38C-FB9F-C14F-8663-EF6DE47FE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Software testing</a:t>
            </a:r>
            <a:r>
              <a:rPr lang="en-US" dirty="0"/>
              <a:t> is an investigation conducted to provide stakeholders with information about </a:t>
            </a:r>
            <a:r>
              <a:rPr lang="en-US" b="1" dirty="0">
                <a:highlight>
                  <a:srgbClr val="FFFF00"/>
                </a:highlight>
              </a:rPr>
              <a:t>the quality of the software product or service under test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Software testing can also provide an objective, independent view of the software to allow the business to appreciate and understand the risks of software implementation. </a:t>
            </a:r>
          </a:p>
          <a:p>
            <a:endParaRPr lang="en-US" dirty="0"/>
          </a:p>
          <a:p>
            <a:r>
              <a:rPr lang="en-US" dirty="0"/>
              <a:t>Test techniques include the process of executing a program or application with </a:t>
            </a:r>
            <a:r>
              <a:rPr lang="en-US" b="1" dirty="0"/>
              <a:t>the intent of finding failures</a:t>
            </a:r>
            <a:r>
              <a:rPr lang="en-US" dirty="0"/>
              <a:t> and </a:t>
            </a:r>
            <a:r>
              <a:rPr lang="en-US" b="1" dirty="0"/>
              <a:t>verifying that the software product is fit for use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600" dirty="0"/>
              <a:t>Resource: </a:t>
            </a:r>
            <a:r>
              <a:rPr lang="en-US" sz="1600" dirty="0">
                <a:hlinkClick r:id="rId2"/>
              </a:rPr>
              <a:t>https://en.wikipedia.org/wiki/Software_testing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08090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BC66A0E-E5D5-4E7D-9B93-33945A88C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90B9E6-5D91-4146-881E-1C680D9C7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5200" y="0"/>
            <a:ext cx="10272776" cy="48085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E08CD2-6C6E-BD4E-860B-470BF085F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44" y="560439"/>
            <a:ext cx="9625247" cy="40280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9600" dirty="0">
                <a:solidFill>
                  <a:srgbClr val="FFFFFF"/>
                </a:solidFill>
              </a:rPr>
              <a:t>End-to-End Testing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4B8EE7-D55B-4678-8F34-54296AEC7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412" y="4808538"/>
            <a:ext cx="1026871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527204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2D5DF-5C3A-934D-8DDA-DE1CAC95A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5793" y="484632"/>
            <a:ext cx="6607277" cy="1609344"/>
          </a:xfrm>
        </p:spPr>
        <p:txBody>
          <a:bodyPr>
            <a:normAutofit/>
          </a:bodyPr>
          <a:lstStyle/>
          <a:p>
            <a:r>
              <a:rPr lang="en-US" dirty="0"/>
              <a:t>E2E test cases</a:t>
            </a:r>
          </a:p>
        </p:txBody>
      </p:sp>
      <p:sp>
        <p:nvSpPr>
          <p:cNvPr id="21" name="Content Placeholder 10">
            <a:extLst>
              <a:ext uri="{FF2B5EF4-FFF2-40B4-BE49-F238E27FC236}">
                <a16:creationId xmlns:a16="http://schemas.microsoft.com/office/drawing/2014/main" id="{34416B70-8B5B-48C7-B105-4492DB47B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5794" y="2121408"/>
            <a:ext cx="6607276" cy="40507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Open a production app, then</a:t>
            </a:r>
          </a:p>
          <a:p>
            <a:pPr lvl="1"/>
            <a:r>
              <a:rPr lang="en-US" dirty="0"/>
              <a:t>Select a FAQ</a:t>
            </a:r>
          </a:p>
          <a:p>
            <a:pPr lvl="1"/>
            <a:r>
              <a:rPr lang="en-US" dirty="0"/>
              <a:t>click Submit </a:t>
            </a:r>
          </a:p>
          <a:p>
            <a:pPr lvl="1"/>
            <a:r>
              <a:rPr lang="en-US" dirty="0"/>
              <a:t>Verify that an appropriate response retrieved from the server is rendered properly</a:t>
            </a:r>
          </a:p>
          <a:p>
            <a:endParaRPr lang="en-US" dirty="0"/>
          </a:p>
          <a:p>
            <a:r>
              <a:rPr lang="en-US" dirty="0"/>
              <a:t>Ensure that this design case work properly </a:t>
            </a:r>
            <a:r>
              <a:rPr lang="en-US" b="1" dirty="0">
                <a:highlight>
                  <a:srgbClr val="FFFF00"/>
                </a:highlight>
              </a:rPr>
              <a:t>across browsers </a:t>
            </a:r>
            <a:r>
              <a:rPr lang="en-US" dirty="0"/>
              <a:t>(chromium, </a:t>
            </a:r>
            <a:r>
              <a:rPr lang="en-US" dirty="0" err="1"/>
              <a:t>webkit</a:t>
            </a:r>
            <a:r>
              <a:rPr lang="en-US" dirty="0"/>
              <a:t>, </a:t>
            </a:r>
            <a:r>
              <a:rPr lang="en-US" dirty="0" err="1"/>
              <a:t>firefox</a:t>
            </a:r>
            <a:r>
              <a:rPr lang="en-US" dirty="0"/>
              <a:t>) and </a:t>
            </a:r>
            <a:r>
              <a:rPr lang="en-US" b="1" dirty="0">
                <a:highlight>
                  <a:srgbClr val="FFFF00"/>
                </a:highlight>
              </a:rPr>
              <a:t>devices</a:t>
            </a:r>
            <a:r>
              <a:rPr lang="en-US" dirty="0"/>
              <a:t> (desktop, mobile devices)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To run E2E tests, use the command below</a:t>
            </a:r>
          </a:p>
          <a:p>
            <a:pPr marL="0" indent="0">
              <a:buNone/>
            </a:pPr>
            <a:r>
              <a:rPr lang="en-US" dirty="0"/>
              <a:t>    % </a:t>
            </a:r>
            <a:r>
              <a:rPr lang="en-US" dirty="0" err="1"/>
              <a:t>npm</a:t>
            </a:r>
            <a:r>
              <a:rPr lang="en-US" dirty="0"/>
              <a:t> run test-e2e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9C81D0A-73FB-C44A-A4F2-039A601CD2AD}"/>
              </a:ext>
            </a:extLst>
          </p:cNvPr>
          <p:cNvGrpSpPr/>
          <p:nvPr/>
        </p:nvGrpSpPr>
        <p:grpSpPr>
          <a:xfrm>
            <a:off x="1274689" y="640080"/>
            <a:ext cx="2719934" cy="5588102"/>
            <a:chOff x="8350637" y="332995"/>
            <a:chExt cx="3057196" cy="6281006"/>
          </a:xfrm>
        </p:grpSpPr>
        <p:pic>
          <p:nvPicPr>
            <p:cNvPr id="7" name="Content Placeholder 6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9F6B3F30-6612-5246-B86F-4BFC46CF0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2916" y="640080"/>
              <a:ext cx="2970264" cy="5280471"/>
            </a:xfrm>
            <a:prstGeom prst="rect">
              <a:avLst/>
            </a:prstGeom>
          </p:spPr>
        </p:pic>
        <p:pic>
          <p:nvPicPr>
            <p:cNvPr id="19" name="Picture 18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484C4622-A0CC-F244-A0E0-81985255F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50637" y="332995"/>
              <a:ext cx="3057196" cy="62810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717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247718F-62CB-0542-8E40-512304FEE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09" y="406400"/>
            <a:ext cx="4648200" cy="6045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2DBDC9-3784-EE49-9119-A20C247D4D52}"/>
              </a:ext>
            </a:extLst>
          </p:cNvPr>
          <p:cNvSpPr txBox="1"/>
          <p:nvPr/>
        </p:nvSpPr>
        <p:spPr>
          <a:xfrm>
            <a:off x="270822" y="13977"/>
            <a:ext cx="53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Test: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__tests__/e2e/prodApp.test.js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CC0DF3-C573-F942-AA0A-DAC280110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474" y="406400"/>
            <a:ext cx="6901808" cy="604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712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C8F644-F301-B24D-8321-BC29126CB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867" y="455468"/>
            <a:ext cx="7652703" cy="42689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3FF26D-A38B-D24E-B647-257580A6B2B9}"/>
              </a:ext>
            </a:extLst>
          </p:cNvPr>
          <p:cNvSpPr txBox="1"/>
          <p:nvPr/>
        </p:nvSpPr>
        <p:spPr>
          <a:xfrm>
            <a:off x="3899867" y="5140036"/>
            <a:ext cx="5729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commands to interact with a browser can be </a:t>
            </a:r>
            <a:r>
              <a:rPr lang="en-US" b="1" dirty="0">
                <a:highlight>
                  <a:srgbClr val="FFFF00"/>
                </a:highlight>
              </a:rPr>
              <a:t>automatically generated</a:t>
            </a:r>
            <a:r>
              <a:rPr lang="en-US" dirty="0"/>
              <a:t> through the </a:t>
            </a:r>
            <a:r>
              <a:rPr lang="en-US" b="1" dirty="0">
                <a:highlight>
                  <a:srgbClr val="FFFF00"/>
                </a:highlight>
              </a:rPr>
              <a:t>‘recording’ </a:t>
            </a:r>
            <a:r>
              <a:rPr lang="en-US" dirty="0"/>
              <a:t>feature that is available after invoking </a:t>
            </a:r>
          </a:p>
          <a:p>
            <a:r>
              <a:rPr lang="en-US" b="1" dirty="0">
                <a:highlight>
                  <a:srgbClr val="FFFF00"/>
                </a:highlight>
              </a:rPr>
              <a:t>‘await </a:t>
            </a:r>
            <a:r>
              <a:rPr lang="en-US" b="1" dirty="0" err="1">
                <a:highlight>
                  <a:srgbClr val="FFFF00"/>
                </a:highlight>
              </a:rPr>
              <a:t>page.pause</a:t>
            </a:r>
            <a:r>
              <a:rPr lang="en-US" b="1" dirty="0">
                <a:highlight>
                  <a:srgbClr val="FFFF00"/>
                </a:highlight>
              </a:rPr>
              <a:t>()’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98D35C7-7F98-9046-AEB9-071F1CA87A75}"/>
              </a:ext>
            </a:extLst>
          </p:cNvPr>
          <p:cNvGrpSpPr/>
          <p:nvPr/>
        </p:nvGrpSpPr>
        <p:grpSpPr>
          <a:xfrm>
            <a:off x="512689" y="634949"/>
            <a:ext cx="2719934" cy="5588102"/>
            <a:chOff x="8350637" y="332995"/>
            <a:chExt cx="3057196" cy="6281006"/>
          </a:xfrm>
        </p:grpSpPr>
        <p:pic>
          <p:nvPicPr>
            <p:cNvPr id="8" name="Content Placeholder 6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97CE0065-6F94-2246-8D34-9DE533EBD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02916" y="640080"/>
              <a:ext cx="2970264" cy="5280471"/>
            </a:xfrm>
            <a:prstGeom prst="rect">
              <a:avLst/>
            </a:prstGeom>
          </p:spPr>
        </p:pic>
        <p:pic>
          <p:nvPicPr>
            <p:cNvPr id="9" name="Picture 8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4F1BEE2D-69BD-9E4B-9C73-84E4BBF3F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50637" y="332995"/>
              <a:ext cx="3057196" cy="62810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26115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5291F-5258-3D41-931E-8109C4EB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798394"/>
            <a:ext cx="4730451" cy="1637730"/>
          </a:xfrm>
        </p:spPr>
        <p:txBody>
          <a:bodyPr>
            <a:normAutofit/>
          </a:bodyPr>
          <a:lstStyle/>
          <a:p>
            <a:r>
              <a:rPr lang="en-US" sz="440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DD5FE-845F-F24B-BB28-BBE5A7744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578608"/>
            <a:ext cx="4730451" cy="3593592"/>
          </a:xfrm>
        </p:spPr>
        <p:txBody>
          <a:bodyPr>
            <a:normAutofit/>
          </a:bodyPr>
          <a:lstStyle/>
          <a:p>
            <a:r>
              <a:rPr lang="en-US" sz="2800" dirty="0"/>
              <a:t>Use </a:t>
            </a:r>
            <a:r>
              <a:rPr lang="en-US" sz="2800" b="1" dirty="0">
                <a:solidFill>
                  <a:srgbClr val="00B050"/>
                </a:solidFill>
              </a:rPr>
              <a:t>TESTABILTIY</a:t>
            </a:r>
            <a:r>
              <a:rPr lang="en-US" sz="2800" dirty="0"/>
              <a:t> as a lens of your design</a:t>
            </a:r>
          </a:p>
          <a:p>
            <a:endParaRPr lang="en-US" sz="2800" dirty="0"/>
          </a:p>
          <a:p>
            <a:r>
              <a:rPr lang="en-US" sz="2800" dirty="0"/>
              <a:t>Adhere to </a:t>
            </a:r>
            <a:r>
              <a:rPr lang="en-US" sz="2800" b="1" dirty="0">
                <a:solidFill>
                  <a:srgbClr val="00B050"/>
                </a:solidFill>
              </a:rPr>
              <a:t>Test Pyramid</a:t>
            </a:r>
            <a:r>
              <a:rPr lang="en-US" sz="2800" dirty="0"/>
              <a:t> when developing automated tests for your project</a:t>
            </a:r>
          </a:p>
        </p:txBody>
      </p:sp>
      <p:sp>
        <p:nvSpPr>
          <p:cNvPr id="44" name="Freeform: Shape 12">
            <a:extLst>
              <a:ext uri="{FF2B5EF4-FFF2-40B4-BE49-F238E27FC236}">
                <a16:creationId xmlns:a16="http://schemas.microsoft.com/office/drawing/2014/main" id="{B16070FD-9EB8-4AC8-A8E2-267228385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4" y="0"/>
            <a:ext cx="6278877" cy="685800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B1D739-C247-D44A-97A8-90F1C55DD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151" y="935321"/>
            <a:ext cx="4218484" cy="343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5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A0F86-EC9B-9949-BFB7-9A09016F7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82023-980F-4B42-8704-D83C05FAF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GitHub Project: </a:t>
            </a:r>
            <a:r>
              <a:rPr lang="en-US" dirty="0">
                <a:hlinkClick r:id="rId2"/>
              </a:rPr>
              <a:t>https://github.com/nongnoochr/covid-buddy</a:t>
            </a:r>
            <a:endParaRPr lang="en-US" dirty="0"/>
          </a:p>
          <a:p>
            <a:pPr lvl="1"/>
            <a:r>
              <a:rPr lang="en-US" dirty="0"/>
              <a:t>This presentation is available in </a:t>
            </a:r>
            <a:r>
              <a:rPr lang="en-US" dirty="0">
                <a:hlinkClick r:id="rId3"/>
              </a:rPr>
              <a:t>artifacts</a:t>
            </a:r>
            <a:r>
              <a:rPr lang="en-US" dirty="0"/>
              <a:t>/</a:t>
            </a:r>
            <a:r>
              <a:rPr lang="en-US" dirty="0" err="1"/>
              <a:t>intro_automatedtesting.pptx</a:t>
            </a:r>
            <a:endParaRPr lang="en-US" dirty="0"/>
          </a:p>
          <a:p>
            <a:r>
              <a:rPr lang="en-US" dirty="0">
                <a:hlinkClick r:id="rId4"/>
              </a:rPr>
              <a:t>https://jestjs.io/</a:t>
            </a:r>
            <a:endParaRPr lang="en-US" dirty="0"/>
          </a:p>
          <a:p>
            <a:r>
              <a:rPr lang="en-US" dirty="0">
                <a:hlinkClick r:id="rId5"/>
              </a:rPr>
              <a:t>https://playwright.dev/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4447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E2D3DCD-4716-40AA-90C0-6F2F9F116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762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Many question marks on black background">
            <a:extLst>
              <a:ext uri="{FF2B5EF4-FFF2-40B4-BE49-F238E27FC236}">
                <a16:creationId xmlns:a16="http://schemas.microsoft.com/office/drawing/2014/main" id="{742DD96E-1146-447C-8C45-D1B08194EC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787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37BACED-9574-4AAE-9D04-510030835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6"/>
            <a:ext cx="12192000" cy="2610465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ABDC19-5550-FC4B-A285-1F61DAEA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355692"/>
            <a:ext cx="9085940" cy="14722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74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Questions?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08BC01-A289-44B6-9133-2814052F9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CD65F9-B9FF-4981-AB43-F25748584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82EC907-6C80-4890-9ECB-3019DBC4D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5737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3964958D-AF5D-4863-B5FB-83F6B8CB1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12188656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orking space background">
            <a:extLst>
              <a:ext uri="{FF2B5EF4-FFF2-40B4-BE49-F238E27FC236}">
                <a16:creationId xmlns:a16="http://schemas.microsoft.com/office/drawing/2014/main" id="{85AEF108-9046-475F-A847-B376BAC395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773" r="-1" b="-1"/>
          <a:stretch/>
        </p:blipFill>
        <p:spPr>
          <a:xfrm>
            <a:off x="3344" y="10"/>
            <a:ext cx="4646726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BAEBB9-D94A-5B44-8BE9-A2C388A83162}"/>
              </a:ext>
            </a:extLst>
          </p:cNvPr>
          <p:cNvSpPr txBox="1"/>
          <p:nvPr/>
        </p:nvSpPr>
        <p:spPr>
          <a:xfrm>
            <a:off x="4900048" y="200311"/>
            <a:ext cx="6730276" cy="1328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are multiple types of software testing but …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002ACD-3B0C-4885-8754-8A00E926F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F0313CD-4196-4456-A70D-5EE2B995B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0DE0B32-9EE8-4975-AD48-3855B0A82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8505681-95AB-7F47-A2E5-4C517327F5C0}"/>
              </a:ext>
            </a:extLst>
          </p:cNvPr>
          <p:cNvSpPr txBox="1"/>
          <p:nvPr/>
        </p:nvSpPr>
        <p:spPr>
          <a:xfrm>
            <a:off x="5381842" y="1839850"/>
            <a:ext cx="6049076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will only cover</a:t>
            </a:r>
          </a:p>
          <a:p>
            <a:pPr algn="ctr">
              <a:spcAft>
                <a:spcPts val="600"/>
              </a:spcAft>
            </a:pPr>
            <a:r>
              <a:rPr lang="en-US" sz="5400" b="1" dirty="0">
                <a:solidFill>
                  <a:srgbClr val="00B050"/>
                </a:solidFill>
              </a:rPr>
              <a:t>AUTOMATED TESTING</a:t>
            </a:r>
          </a:p>
          <a:p>
            <a:pPr algn="ctr">
              <a:spcAft>
                <a:spcPts val="600"/>
              </a:spcAft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focusing on testing </a:t>
            </a:r>
          </a:p>
          <a:p>
            <a:pPr algn="ctr">
              <a:spcAft>
                <a:spcPts val="600"/>
              </a:spcAft>
            </a:pPr>
            <a:r>
              <a:rPr lang="en-US" sz="4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WEB Applications</a:t>
            </a:r>
          </a:p>
          <a:p>
            <a:pPr algn="ctr">
              <a:spcAft>
                <a:spcPts val="600"/>
              </a:spcAft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this talk</a:t>
            </a:r>
          </a:p>
        </p:txBody>
      </p:sp>
    </p:spTree>
    <p:extLst>
      <p:ext uri="{BB962C8B-B14F-4D97-AF65-F5344CB8AC3E}">
        <p14:creationId xmlns:p14="http://schemas.microsoft.com/office/powerpoint/2010/main" val="282880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0901B-4F3D-1D40-8E6B-6C4B29A5F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Automated Testing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9CC341-9A02-9348-A80E-0277A619D34E}"/>
              </a:ext>
            </a:extLst>
          </p:cNvPr>
          <p:cNvGrpSpPr/>
          <p:nvPr/>
        </p:nvGrpSpPr>
        <p:grpSpPr>
          <a:xfrm>
            <a:off x="3468914" y="2278743"/>
            <a:ext cx="5254171" cy="4280503"/>
            <a:chOff x="3468914" y="2278743"/>
            <a:chExt cx="5254171" cy="4280503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EDA8A44-6C44-5240-A1C0-0248C44ADDA6}"/>
                </a:ext>
              </a:extLst>
            </p:cNvPr>
            <p:cNvSpPr/>
            <p:nvPr/>
          </p:nvSpPr>
          <p:spPr>
            <a:xfrm>
              <a:off x="5825661" y="2278743"/>
              <a:ext cx="540675" cy="440481"/>
            </a:xfrm>
            <a:custGeom>
              <a:avLst/>
              <a:gdLst>
                <a:gd name="connsiteX0" fmla="*/ 0 w 540675"/>
                <a:gd name="connsiteY0" fmla="*/ 440481 h 440481"/>
                <a:gd name="connsiteX1" fmla="*/ 270336 w 540675"/>
                <a:gd name="connsiteY1" fmla="*/ 0 h 440481"/>
                <a:gd name="connsiteX2" fmla="*/ 270339 w 540675"/>
                <a:gd name="connsiteY2" fmla="*/ 0 h 440481"/>
                <a:gd name="connsiteX3" fmla="*/ 540675 w 540675"/>
                <a:gd name="connsiteY3" fmla="*/ 440481 h 440481"/>
                <a:gd name="connsiteX4" fmla="*/ 0 w 540675"/>
                <a:gd name="connsiteY4" fmla="*/ 440481 h 4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675" h="440481">
                  <a:moveTo>
                    <a:pt x="0" y="440481"/>
                  </a:moveTo>
                  <a:lnTo>
                    <a:pt x="270336" y="0"/>
                  </a:lnTo>
                  <a:lnTo>
                    <a:pt x="270339" y="0"/>
                  </a:lnTo>
                  <a:lnTo>
                    <a:pt x="540675" y="440481"/>
                  </a:lnTo>
                  <a:lnTo>
                    <a:pt x="0" y="440481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</a:rPr>
                <a:t>E2E</a:t>
              </a: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8CEC022-CD59-E643-A0B9-0BAD51E497EA}"/>
                </a:ext>
              </a:extLst>
            </p:cNvPr>
            <p:cNvSpPr/>
            <p:nvPr/>
          </p:nvSpPr>
          <p:spPr>
            <a:xfrm>
              <a:off x="5245435" y="2719224"/>
              <a:ext cx="1701127" cy="945404"/>
            </a:xfrm>
            <a:custGeom>
              <a:avLst/>
              <a:gdLst>
                <a:gd name="connsiteX0" fmla="*/ 0 w 1701127"/>
                <a:gd name="connsiteY0" fmla="*/ 945404 h 945404"/>
                <a:gd name="connsiteX1" fmla="*/ 580223 w 1701127"/>
                <a:gd name="connsiteY1" fmla="*/ 0 h 945404"/>
                <a:gd name="connsiteX2" fmla="*/ 1120904 w 1701127"/>
                <a:gd name="connsiteY2" fmla="*/ 0 h 945404"/>
                <a:gd name="connsiteX3" fmla="*/ 1701127 w 1701127"/>
                <a:gd name="connsiteY3" fmla="*/ 945404 h 945404"/>
                <a:gd name="connsiteX4" fmla="*/ 0 w 1701127"/>
                <a:gd name="connsiteY4" fmla="*/ 945404 h 94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127" h="945404">
                  <a:moveTo>
                    <a:pt x="0" y="945404"/>
                  </a:moveTo>
                  <a:lnTo>
                    <a:pt x="580223" y="0"/>
                  </a:lnTo>
                  <a:lnTo>
                    <a:pt x="1120904" y="0"/>
                  </a:lnTo>
                  <a:lnTo>
                    <a:pt x="1701127" y="945404"/>
                  </a:lnTo>
                  <a:lnTo>
                    <a:pt x="0" y="945404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4208" tIns="16510" rIns="314207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 err="1">
                  <a:solidFill>
                    <a:schemeClr val="accent1">
                      <a:lumMod val="75000"/>
                    </a:schemeClr>
                  </a:solidFill>
                </a:rPr>
                <a:t>Integ</a:t>
              </a:r>
              <a:endParaRPr lang="en-US" kern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2DDB074-330A-C246-8A61-AB787B41312A}"/>
                </a:ext>
              </a:extLst>
            </p:cNvPr>
            <p:cNvSpPr/>
            <p:nvPr/>
          </p:nvSpPr>
          <p:spPr>
            <a:xfrm>
              <a:off x="3468914" y="3664628"/>
              <a:ext cx="5254171" cy="2894618"/>
            </a:xfrm>
            <a:custGeom>
              <a:avLst/>
              <a:gdLst>
                <a:gd name="connsiteX0" fmla="*/ 0 w 5254171"/>
                <a:gd name="connsiteY0" fmla="*/ 2894618 h 2894618"/>
                <a:gd name="connsiteX1" fmla="*/ 1776514 w 5254171"/>
                <a:gd name="connsiteY1" fmla="*/ 0 h 2894618"/>
                <a:gd name="connsiteX2" fmla="*/ 3477657 w 5254171"/>
                <a:gd name="connsiteY2" fmla="*/ 0 h 2894618"/>
                <a:gd name="connsiteX3" fmla="*/ 5254171 w 5254171"/>
                <a:gd name="connsiteY3" fmla="*/ 2894618 h 2894618"/>
                <a:gd name="connsiteX4" fmla="*/ 0 w 5254171"/>
                <a:gd name="connsiteY4" fmla="*/ 2894618 h 289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894618">
                  <a:moveTo>
                    <a:pt x="0" y="2894618"/>
                  </a:moveTo>
                  <a:lnTo>
                    <a:pt x="1776514" y="0"/>
                  </a:lnTo>
                  <a:lnTo>
                    <a:pt x="3477657" y="0"/>
                  </a:lnTo>
                  <a:lnTo>
                    <a:pt x="5254171" y="2894618"/>
                  </a:lnTo>
                  <a:lnTo>
                    <a:pt x="0" y="2894618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35989" tIns="16510" rIns="935991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600" kern="1200" dirty="0"/>
                <a:t>Unit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6947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77FDC-2FC7-2D4C-84E5-EDBB20D88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F1DDC-01DE-EF44-AD86-6B235BDEB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0" y="2121408"/>
            <a:ext cx="5743448" cy="4050792"/>
          </a:xfrm>
        </p:spPr>
        <p:txBody>
          <a:bodyPr/>
          <a:lstStyle/>
          <a:p>
            <a:r>
              <a:rPr lang="en-US" dirty="0"/>
              <a:t>Cover individual units of code</a:t>
            </a:r>
          </a:p>
          <a:p>
            <a:r>
              <a:rPr lang="en-US" dirty="0"/>
              <a:t>Can be tested in isolation</a:t>
            </a:r>
          </a:p>
          <a:p>
            <a:r>
              <a:rPr lang="en-US" dirty="0"/>
              <a:t>Typically performed by the developer during development</a:t>
            </a:r>
          </a:p>
          <a:p>
            <a:r>
              <a:rPr lang="en-US" b="1" dirty="0">
                <a:solidFill>
                  <a:srgbClr val="00B050"/>
                </a:solidFill>
              </a:rPr>
              <a:t>Fast and easy to debug</a:t>
            </a:r>
          </a:p>
          <a:p>
            <a:pPr lvl="1"/>
            <a:r>
              <a:rPr lang="en-US" dirty="0"/>
              <a:t>Tests at this level should be maximized (~70%)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0B4A1E-5800-B74F-B2D4-FE35945879AD}"/>
              </a:ext>
            </a:extLst>
          </p:cNvPr>
          <p:cNvGrpSpPr/>
          <p:nvPr/>
        </p:nvGrpSpPr>
        <p:grpSpPr>
          <a:xfrm>
            <a:off x="130629" y="2197898"/>
            <a:ext cx="5254171" cy="4280503"/>
            <a:chOff x="3468914" y="2278743"/>
            <a:chExt cx="5254171" cy="4280503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9BE4127-D945-B545-BC7F-8C67E8CA697E}"/>
                </a:ext>
              </a:extLst>
            </p:cNvPr>
            <p:cNvSpPr/>
            <p:nvPr/>
          </p:nvSpPr>
          <p:spPr>
            <a:xfrm>
              <a:off x="5825661" y="2278743"/>
              <a:ext cx="540675" cy="440481"/>
            </a:xfrm>
            <a:custGeom>
              <a:avLst/>
              <a:gdLst>
                <a:gd name="connsiteX0" fmla="*/ 0 w 540675"/>
                <a:gd name="connsiteY0" fmla="*/ 440481 h 440481"/>
                <a:gd name="connsiteX1" fmla="*/ 270336 w 540675"/>
                <a:gd name="connsiteY1" fmla="*/ 0 h 440481"/>
                <a:gd name="connsiteX2" fmla="*/ 270339 w 540675"/>
                <a:gd name="connsiteY2" fmla="*/ 0 h 440481"/>
                <a:gd name="connsiteX3" fmla="*/ 540675 w 540675"/>
                <a:gd name="connsiteY3" fmla="*/ 440481 h 440481"/>
                <a:gd name="connsiteX4" fmla="*/ 0 w 540675"/>
                <a:gd name="connsiteY4" fmla="*/ 440481 h 4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675" h="440481">
                  <a:moveTo>
                    <a:pt x="0" y="440481"/>
                  </a:moveTo>
                  <a:lnTo>
                    <a:pt x="270336" y="0"/>
                  </a:lnTo>
                  <a:lnTo>
                    <a:pt x="270339" y="0"/>
                  </a:lnTo>
                  <a:lnTo>
                    <a:pt x="540675" y="440481"/>
                  </a:lnTo>
                  <a:lnTo>
                    <a:pt x="0" y="440481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</a:rPr>
                <a:t>E2E</a:t>
              </a: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7710448-68FB-EB4B-801E-A97AB92B1251}"/>
                </a:ext>
              </a:extLst>
            </p:cNvPr>
            <p:cNvSpPr/>
            <p:nvPr/>
          </p:nvSpPr>
          <p:spPr>
            <a:xfrm>
              <a:off x="5245435" y="2719224"/>
              <a:ext cx="1701127" cy="945404"/>
            </a:xfrm>
            <a:custGeom>
              <a:avLst/>
              <a:gdLst>
                <a:gd name="connsiteX0" fmla="*/ 0 w 1701127"/>
                <a:gd name="connsiteY0" fmla="*/ 945404 h 945404"/>
                <a:gd name="connsiteX1" fmla="*/ 580223 w 1701127"/>
                <a:gd name="connsiteY1" fmla="*/ 0 h 945404"/>
                <a:gd name="connsiteX2" fmla="*/ 1120904 w 1701127"/>
                <a:gd name="connsiteY2" fmla="*/ 0 h 945404"/>
                <a:gd name="connsiteX3" fmla="*/ 1701127 w 1701127"/>
                <a:gd name="connsiteY3" fmla="*/ 945404 h 945404"/>
                <a:gd name="connsiteX4" fmla="*/ 0 w 1701127"/>
                <a:gd name="connsiteY4" fmla="*/ 945404 h 94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127" h="945404">
                  <a:moveTo>
                    <a:pt x="0" y="945404"/>
                  </a:moveTo>
                  <a:lnTo>
                    <a:pt x="580223" y="0"/>
                  </a:lnTo>
                  <a:lnTo>
                    <a:pt x="1120904" y="0"/>
                  </a:lnTo>
                  <a:lnTo>
                    <a:pt x="1701127" y="945404"/>
                  </a:lnTo>
                  <a:lnTo>
                    <a:pt x="0" y="945404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4208" tIns="16510" rIns="314207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 err="1">
                  <a:solidFill>
                    <a:schemeClr val="accent1">
                      <a:lumMod val="75000"/>
                    </a:schemeClr>
                  </a:solidFill>
                </a:rPr>
                <a:t>Integ</a:t>
              </a:r>
              <a:endParaRPr lang="en-US" kern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974BE77-8E2C-914E-BE5B-969B878961CB}"/>
                </a:ext>
              </a:extLst>
            </p:cNvPr>
            <p:cNvSpPr/>
            <p:nvPr/>
          </p:nvSpPr>
          <p:spPr>
            <a:xfrm>
              <a:off x="3468914" y="3664628"/>
              <a:ext cx="5254171" cy="2894618"/>
            </a:xfrm>
            <a:custGeom>
              <a:avLst/>
              <a:gdLst>
                <a:gd name="connsiteX0" fmla="*/ 0 w 5254171"/>
                <a:gd name="connsiteY0" fmla="*/ 2894618 h 2894618"/>
                <a:gd name="connsiteX1" fmla="*/ 1776514 w 5254171"/>
                <a:gd name="connsiteY1" fmla="*/ 0 h 2894618"/>
                <a:gd name="connsiteX2" fmla="*/ 3477657 w 5254171"/>
                <a:gd name="connsiteY2" fmla="*/ 0 h 2894618"/>
                <a:gd name="connsiteX3" fmla="*/ 5254171 w 5254171"/>
                <a:gd name="connsiteY3" fmla="*/ 2894618 h 2894618"/>
                <a:gd name="connsiteX4" fmla="*/ 0 w 5254171"/>
                <a:gd name="connsiteY4" fmla="*/ 2894618 h 289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894618">
                  <a:moveTo>
                    <a:pt x="0" y="2894618"/>
                  </a:moveTo>
                  <a:lnTo>
                    <a:pt x="1776514" y="0"/>
                  </a:lnTo>
                  <a:lnTo>
                    <a:pt x="3477657" y="0"/>
                  </a:lnTo>
                  <a:lnTo>
                    <a:pt x="5254171" y="2894618"/>
                  </a:lnTo>
                  <a:lnTo>
                    <a:pt x="0" y="2894618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35989" tIns="16510" rIns="935991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600" kern="1200" dirty="0"/>
                <a:t>Unit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DF9C9B2-781B-0E4B-95C8-8FEF8002172A}"/>
              </a:ext>
            </a:extLst>
          </p:cNvPr>
          <p:cNvSpPr/>
          <p:nvPr/>
        </p:nvSpPr>
        <p:spPr>
          <a:xfrm>
            <a:off x="1320802" y="2197899"/>
            <a:ext cx="3004458" cy="138588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722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2F9B8D9-2A0F-48A2-AD9F-81D8C49703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1672" y="0"/>
            <a:ext cx="7540328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577377-F7AA-D44F-A080-AE2CB705A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400" dirty="0"/>
              <a:t>Example: Unit Test cases</a:t>
            </a:r>
            <a:r>
              <a:rPr lang="th-TH" sz="4400" dirty="0"/>
              <a:t> </a:t>
            </a:r>
            <a:r>
              <a:rPr lang="en-US" sz="4400" dirty="0"/>
              <a:t>for Calculator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5BA6B-4392-EC4B-B8CA-B72BC76F9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99" y="831262"/>
            <a:ext cx="3722101" cy="520573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FD35-252E-834B-AE17-06B0B36E3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2121408"/>
            <a:ext cx="6730276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Possible unit test cases</a:t>
            </a:r>
          </a:p>
          <a:p>
            <a:pPr marL="0" indent="0">
              <a:buNone/>
            </a:pPr>
            <a:r>
              <a:rPr lang="en-US" sz="2400" dirty="0"/>
              <a:t>no UI</a:t>
            </a:r>
          </a:p>
          <a:p>
            <a:pPr lvl="1"/>
            <a:r>
              <a:rPr lang="en-US" sz="2000" dirty="0"/>
              <a:t>Test the math operations (+, -, x, /)</a:t>
            </a:r>
          </a:p>
          <a:p>
            <a:pPr lvl="1"/>
            <a:r>
              <a:rPr lang="en-US" sz="2000" dirty="0"/>
              <a:t>Test the AC function</a:t>
            </a:r>
          </a:p>
          <a:p>
            <a:pPr lvl="1"/>
            <a:r>
              <a:rPr lang="en-US" sz="2000" dirty="0"/>
              <a:t>Test the +/- function</a:t>
            </a:r>
          </a:p>
          <a:p>
            <a:pPr lvl="1"/>
            <a:r>
              <a:rPr lang="en-US" sz="2000" dirty="0"/>
              <a:t>Test the % function</a:t>
            </a:r>
          </a:p>
          <a:p>
            <a:pPr marL="0" indent="0">
              <a:buNone/>
            </a:pPr>
            <a:r>
              <a:rPr lang="en-US" sz="2400" dirty="0"/>
              <a:t>UI Components</a:t>
            </a:r>
          </a:p>
          <a:p>
            <a:pPr lvl="1"/>
            <a:r>
              <a:rPr lang="en-US" sz="2000" dirty="0"/>
              <a:t>Button component should render an appropriate symbol</a:t>
            </a:r>
          </a:p>
          <a:p>
            <a:pPr marL="274320" lvl="1" indent="0">
              <a:buNone/>
            </a:pPr>
            <a:endParaRPr lang="en-US" sz="2000" dirty="0"/>
          </a:p>
          <a:p>
            <a:pPr lvl="1"/>
            <a:endParaRPr lang="en-US" sz="2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7E20FF-7DA6-46B7-AB0E-E6CBFDD0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BE624B6-B9F4-4C3F-9F6E-2182D90EC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710C23B-B5E1-45A6-80F6-55643AC62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129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77FDC-2FC7-2D4C-84E5-EDBB20D88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F1DDC-01DE-EF44-AD86-6B235BDEB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0" y="2121408"/>
            <a:ext cx="5743448" cy="4050792"/>
          </a:xfrm>
        </p:spPr>
        <p:txBody>
          <a:bodyPr/>
          <a:lstStyle/>
          <a:p>
            <a:r>
              <a:rPr lang="en-US" dirty="0"/>
              <a:t>Process of testing the interface between two software units or modules</a:t>
            </a:r>
          </a:p>
          <a:p>
            <a:r>
              <a:rPr lang="en-US" dirty="0"/>
              <a:t>Focus on determining the correctness of the interface</a:t>
            </a:r>
          </a:p>
          <a:p>
            <a:pPr lvl="1"/>
            <a:r>
              <a:rPr lang="en-US" dirty="0"/>
              <a:t>The purpose of the integration testing is to expose faults in the interaction between integrated units</a:t>
            </a:r>
          </a:p>
          <a:p>
            <a:r>
              <a:rPr lang="en-US" b="1" dirty="0">
                <a:solidFill>
                  <a:srgbClr val="FFC000"/>
                </a:solidFill>
              </a:rPr>
              <a:t>More costly than unit testing </a:t>
            </a:r>
            <a:r>
              <a:rPr lang="en-US" dirty="0"/>
              <a:t>but less expensive than E2E testing</a:t>
            </a:r>
          </a:p>
          <a:p>
            <a:pPr lvl="1"/>
            <a:r>
              <a:rPr lang="en-US" dirty="0"/>
              <a:t>There should be around 20% of tests added to this level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0B4A1E-5800-B74F-B2D4-FE35945879AD}"/>
              </a:ext>
            </a:extLst>
          </p:cNvPr>
          <p:cNvGrpSpPr/>
          <p:nvPr/>
        </p:nvGrpSpPr>
        <p:grpSpPr>
          <a:xfrm>
            <a:off x="130629" y="2197898"/>
            <a:ext cx="5254171" cy="4280503"/>
            <a:chOff x="3468914" y="2278743"/>
            <a:chExt cx="5254171" cy="4280503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9BE4127-D945-B545-BC7F-8C67E8CA697E}"/>
                </a:ext>
              </a:extLst>
            </p:cNvPr>
            <p:cNvSpPr/>
            <p:nvPr/>
          </p:nvSpPr>
          <p:spPr>
            <a:xfrm>
              <a:off x="5825661" y="2278743"/>
              <a:ext cx="540675" cy="440481"/>
            </a:xfrm>
            <a:custGeom>
              <a:avLst/>
              <a:gdLst>
                <a:gd name="connsiteX0" fmla="*/ 0 w 540675"/>
                <a:gd name="connsiteY0" fmla="*/ 440481 h 440481"/>
                <a:gd name="connsiteX1" fmla="*/ 270336 w 540675"/>
                <a:gd name="connsiteY1" fmla="*/ 0 h 440481"/>
                <a:gd name="connsiteX2" fmla="*/ 270339 w 540675"/>
                <a:gd name="connsiteY2" fmla="*/ 0 h 440481"/>
                <a:gd name="connsiteX3" fmla="*/ 540675 w 540675"/>
                <a:gd name="connsiteY3" fmla="*/ 440481 h 440481"/>
                <a:gd name="connsiteX4" fmla="*/ 0 w 540675"/>
                <a:gd name="connsiteY4" fmla="*/ 440481 h 4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675" h="440481">
                  <a:moveTo>
                    <a:pt x="0" y="440481"/>
                  </a:moveTo>
                  <a:lnTo>
                    <a:pt x="270336" y="0"/>
                  </a:lnTo>
                  <a:lnTo>
                    <a:pt x="270339" y="0"/>
                  </a:lnTo>
                  <a:lnTo>
                    <a:pt x="540675" y="440481"/>
                  </a:lnTo>
                  <a:lnTo>
                    <a:pt x="0" y="440481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</a:rPr>
                <a:t>E2E</a:t>
              </a: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7710448-68FB-EB4B-801E-A97AB92B1251}"/>
                </a:ext>
              </a:extLst>
            </p:cNvPr>
            <p:cNvSpPr/>
            <p:nvPr/>
          </p:nvSpPr>
          <p:spPr>
            <a:xfrm>
              <a:off x="5245435" y="2719224"/>
              <a:ext cx="1701127" cy="945404"/>
            </a:xfrm>
            <a:custGeom>
              <a:avLst/>
              <a:gdLst>
                <a:gd name="connsiteX0" fmla="*/ 0 w 1701127"/>
                <a:gd name="connsiteY0" fmla="*/ 945404 h 945404"/>
                <a:gd name="connsiteX1" fmla="*/ 580223 w 1701127"/>
                <a:gd name="connsiteY1" fmla="*/ 0 h 945404"/>
                <a:gd name="connsiteX2" fmla="*/ 1120904 w 1701127"/>
                <a:gd name="connsiteY2" fmla="*/ 0 h 945404"/>
                <a:gd name="connsiteX3" fmla="*/ 1701127 w 1701127"/>
                <a:gd name="connsiteY3" fmla="*/ 945404 h 945404"/>
                <a:gd name="connsiteX4" fmla="*/ 0 w 1701127"/>
                <a:gd name="connsiteY4" fmla="*/ 945404 h 94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127" h="945404">
                  <a:moveTo>
                    <a:pt x="0" y="945404"/>
                  </a:moveTo>
                  <a:lnTo>
                    <a:pt x="580223" y="0"/>
                  </a:lnTo>
                  <a:lnTo>
                    <a:pt x="1120904" y="0"/>
                  </a:lnTo>
                  <a:lnTo>
                    <a:pt x="1701127" y="945404"/>
                  </a:lnTo>
                  <a:lnTo>
                    <a:pt x="0" y="945404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4208" tIns="16510" rIns="314207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 err="1">
                  <a:solidFill>
                    <a:schemeClr val="accent1">
                      <a:lumMod val="75000"/>
                    </a:schemeClr>
                  </a:solidFill>
                </a:rPr>
                <a:t>Integ</a:t>
              </a:r>
              <a:endParaRPr lang="en-US" kern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974BE77-8E2C-914E-BE5B-969B878961CB}"/>
                </a:ext>
              </a:extLst>
            </p:cNvPr>
            <p:cNvSpPr/>
            <p:nvPr/>
          </p:nvSpPr>
          <p:spPr>
            <a:xfrm>
              <a:off x="3468914" y="3664628"/>
              <a:ext cx="5254171" cy="2894618"/>
            </a:xfrm>
            <a:custGeom>
              <a:avLst/>
              <a:gdLst>
                <a:gd name="connsiteX0" fmla="*/ 0 w 5254171"/>
                <a:gd name="connsiteY0" fmla="*/ 2894618 h 2894618"/>
                <a:gd name="connsiteX1" fmla="*/ 1776514 w 5254171"/>
                <a:gd name="connsiteY1" fmla="*/ 0 h 2894618"/>
                <a:gd name="connsiteX2" fmla="*/ 3477657 w 5254171"/>
                <a:gd name="connsiteY2" fmla="*/ 0 h 2894618"/>
                <a:gd name="connsiteX3" fmla="*/ 5254171 w 5254171"/>
                <a:gd name="connsiteY3" fmla="*/ 2894618 h 2894618"/>
                <a:gd name="connsiteX4" fmla="*/ 0 w 5254171"/>
                <a:gd name="connsiteY4" fmla="*/ 2894618 h 289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894618">
                  <a:moveTo>
                    <a:pt x="0" y="2894618"/>
                  </a:moveTo>
                  <a:lnTo>
                    <a:pt x="1776514" y="0"/>
                  </a:lnTo>
                  <a:lnTo>
                    <a:pt x="3477657" y="0"/>
                  </a:lnTo>
                  <a:lnTo>
                    <a:pt x="5254171" y="2894618"/>
                  </a:lnTo>
                  <a:lnTo>
                    <a:pt x="0" y="2894618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35989" tIns="16510" rIns="935991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600" kern="1200" dirty="0"/>
                <a:t>Unit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DF9C9B2-781B-0E4B-95C8-8FEF8002172A}"/>
              </a:ext>
            </a:extLst>
          </p:cNvPr>
          <p:cNvSpPr/>
          <p:nvPr/>
        </p:nvSpPr>
        <p:spPr>
          <a:xfrm>
            <a:off x="1320802" y="2093976"/>
            <a:ext cx="3004458" cy="544403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4D4FE8-0AAE-B54E-B440-035B6F311E1E}"/>
              </a:ext>
            </a:extLst>
          </p:cNvPr>
          <p:cNvSpPr/>
          <p:nvPr/>
        </p:nvSpPr>
        <p:spPr>
          <a:xfrm>
            <a:off x="130629" y="3606529"/>
            <a:ext cx="5254171" cy="289461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0632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2809</TotalTime>
  <Words>1365</Words>
  <Application>Microsoft Macintosh PowerPoint</Application>
  <PresentationFormat>Widescreen</PresentationFormat>
  <Paragraphs>220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Automated Testing for Web App</vt:lpstr>
      <vt:lpstr>PowerPoint Presentation</vt:lpstr>
      <vt:lpstr>Agenda</vt:lpstr>
      <vt:lpstr>What is Software testing And Why?</vt:lpstr>
      <vt:lpstr>PowerPoint Presentation</vt:lpstr>
      <vt:lpstr>Types of Automated Testing</vt:lpstr>
      <vt:lpstr>Unit Testing</vt:lpstr>
      <vt:lpstr>Example: Unit Test cases for Calculator app</vt:lpstr>
      <vt:lpstr>Integration Testing</vt:lpstr>
      <vt:lpstr>Example: Integ Test cases</vt:lpstr>
      <vt:lpstr>End-to-end (e2e) Testing</vt:lpstr>
      <vt:lpstr>Example: E2E Test cases</vt:lpstr>
      <vt:lpstr>Adhere to test pyramid for quality and testability</vt:lpstr>
      <vt:lpstr>There are so many JS testing Libraries.  which one should I use?</vt:lpstr>
      <vt:lpstr>Let’s apply what we learned Together!</vt:lpstr>
      <vt:lpstr>PowerPoint Presentation</vt:lpstr>
      <vt:lpstr>PowerPoint Presentation</vt:lpstr>
      <vt:lpstr>PowerPoint Presentation</vt:lpstr>
      <vt:lpstr>PowerPoint Presentation</vt:lpstr>
      <vt:lpstr>Let’s add automated tests for the covid-buddy app!</vt:lpstr>
      <vt:lpstr>Before we start…</vt:lpstr>
      <vt:lpstr>What we will be using to develop tests?</vt:lpstr>
      <vt:lpstr>Client-side testing</vt:lpstr>
      <vt:lpstr>PowerPoint Presentation</vt:lpstr>
      <vt:lpstr>Recap: Unit Testing</vt:lpstr>
      <vt:lpstr>Unit test cases – No UI</vt:lpstr>
      <vt:lpstr>PowerPoint Presentation</vt:lpstr>
      <vt:lpstr>Unit test cases –UI component</vt:lpstr>
      <vt:lpstr>PowerPoint Presentation</vt:lpstr>
      <vt:lpstr>Recap-Integration Testing</vt:lpstr>
      <vt:lpstr>Integ test cases</vt:lpstr>
      <vt:lpstr>PowerPoint Presentation</vt:lpstr>
      <vt:lpstr>How did we do so far? Code coverage collection</vt:lpstr>
      <vt:lpstr>Code coverage results (CLI)</vt:lpstr>
      <vt:lpstr>Code coverage results (Report)</vt:lpstr>
      <vt:lpstr>Server-side testing</vt:lpstr>
      <vt:lpstr>PowerPoint Presentation</vt:lpstr>
      <vt:lpstr>PowerPoint Presentation</vt:lpstr>
      <vt:lpstr>What is our code coverage (server)?</vt:lpstr>
      <vt:lpstr>End-to-End Testing</vt:lpstr>
      <vt:lpstr>E2E test cases</vt:lpstr>
      <vt:lpstr>PowerPoint Presentation</vt:lpstr>
      <vt:lpstr>PowerPoint Presentation</vt:lpstr>
      <vt:lpstr>Takeaways</vt:lpstr>
      <vt:lpstr>Resources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Testing for Web App</dc:title>
  <dc:creator>Nong Roongpiboonsopit</dc:creator>
  <cp:lastModifiedBy>Nong Roongpiboonsopit</cp:lastModifiedBy>
  <cp:revision>112</cp:revision>
  <dcterms:created xsi:type="dcterms:W3CDTF">2021-08-11T10:07:51Z</dcterms:created>
  <dcterms:modified xsi:type="dcterms:W3CDTF">2021-08-13T08:58:05Z</dcterms:modified>
</cp:coreProperties>
</file>